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ags/tag29.xml" ContentType="application/vnd.openxmlformats-officedocument.presentationml.tags+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slideLayouts/slideLayout10.xml" ContentType="application/vnd.openxmlformats-officedocument.presentationml.slideLayout+xml"/>
  <Override PartName="/ppt/tags/tag14.xml" ContentType="application/vnd.openxmlformats-officedocument.presentationml.tags+xml"/>
  <Override PartName="/ppt/tags/tag15.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tags/tag7.xml" ContentType="application/vnd.openxmlformats-officedocument.presentationml.tags+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ppt/tags/tag19.xml" ContentType="application/vnd.openxmlformats-officedocument.presentationml.tags+xml"/>
  <Override PartName="/ppt/tags/tag28.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363" r:id="rId3"/>
    <p:sldId id="364" r:id="rId4"/>
    <p:sldId id="319" r:id="rId5"/>
    <p:sldId id="353" r:id="rId6"/>
    <p:sldId id="365" r:id="rId7"/>
    <p:sldId id="352" r:id="rId8"/>
    <p:sldId id="361" r:id="rId9"/>
    <p:sldId id="362" r:id="rId10"/>
    <p:sldId id="366" r:id="rId11"/>
    <p:sldId id="354" r:id="rId12"/>
    <p:sldId id="348" r:id="rId13"/>
    <p:sldId id="263" r:id="rId14"/>
  </p:sldIdLst>
  <p:sldSz cx="12192000" cy="6858000"/>
  <p:notesSz cx="6797675" cy="992822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30F23"/>
    <a:srgbClr val="C20F24"/>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9194" autoAdjust="0"/>
    <p:restoredTop sz="95370" autoAdjust="0"/>
  </p:normalViewPr>
  <p:slideViewPr>
    <p:cSldViewPr snapToGrid="0">
      <p:cViewPr>
        <p:scale>
          <a:sx n="80" d="100"/>
          <a:sy n="80" d="100"/>
        </p:scale>
        <p:origin x="42" y="-49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B84C199E-A56B-4F15-BAB7-893E1969D0FB}" type="datetimeFigureOut">
              <a:rPr lang="zh-CN" altLang="en-US" smtClean="0"/>
              <a:pPr/>
              <a:t>2018-4-25</a:t>
            </a:fld>
            <a:endParaRPr lang="zh-CN" altLang="en-US"/>
          </a:p>
        </p:txBody>
      </p:sp>
      <p:sp>
        <p:nvSpPr>
          <p:cNvPr id="4" name="页脚占位符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9E1B9CE3-71DD-441F-B74E-01E1ADCADF40}"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CDEFA70-E1D3-4E84-A32A-A4A3DDEE773E}" type="datetimeFigureOut">
              <a:rPr lang="zh-CN" altLang="en-US" smtClean="0"/>
              <a:pPr/>
              <a:t>2018-4-25</a:t>
            </a:fld>
            <a:endParaRPr lang="zh-CN" altLang="en-US"/>
          </a:p>
        </p:txBody>
      </p:sp>
      <p:sp>
        <p:nvSpPr>
          <p:cNvPr id="4" name="幻灯片图像占位符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79450" y="4716463"/>
            <a:ext cx="5438775" cy="4467225"/>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96F76A70-4D8D-4983-A4C9-A8A69CA4FC50}"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96F76A70-4D8D-4983-A4C9-A8A69CA4FC50}" type="slidenum">
              <a:rPr lang="zh-CN" altLang="en-US" smtClean="0"/>
              <a:pPr/>
              <a:t>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幻灯片图像占位符 1"/>
          <p:cNvSpPr>
            <a:spLocks noGrp="1" noRot="1" noChangeAspect="1" noTextEdit="1"/>
          </p:cNvSpPr>
          <p:nvPr>
            <p:ph type="sldImg"/>
          </p:nvPr>
        </p:nvSpPr>
        <p:spPr>
          <a:ln>
            <a:solidFill>
              <a:srgbClr val="000000"/>
            </a:solidFill>
            <a:miter/>
          </a:ln>
        </p:spPr>
      </p:sp>
      <p:sp>
        <p:nvSpPr>
          <p:cNvPr id="10242" name="备注占位符 2"/>
          <p:cNvSpPr>
            <a:spLocks noGrp="1"/>
          </p:cNvSpPr>
          <p:nvPr>
            <p:ph type="body"/>
          </p:nvPr>
        </p:nvSpPr>
        <p:spPr>
          <a:noFill/>
          <a:ln>
            <a:noFill/>
          </a:ln>
        </p:spPr>
        <p:txBody>
          <a:bodyPr wrap="square" lIns="91440" tIns="45720" rIns="91440" bIns="45720" anchor="t"/>
          <a:lstStyle/>
          <a:p>
            <a:pPr lvl="0" eaLnBrk="1" hangingPunct="1">
              <a:spcBef>
                <a:spcPct val="0"/>
              </a:spcBef>
            </a:pPr>
            <a:r>
              <a:rPr lang="zh-CN" altLang="en-US" dirty="0"/>
              <a:t>模板来自于 </a:t>
            </a:r>
            <a:r>
              <a:rPr lang="en-US" altLang="zh-CN" dirty="0"/>
              <a:t>http://meihua.docer.com/</a:t>
            </a:r>
            <a:endParaRPr lang="zh-CN" altLang="en-US" dirty="0"/>
          </a:p>
        </p:txBody>
      </p:sp>
      <p:sp>
        <p:nvSpPr>
          <p:cNvPr id="10243" name="灯片编号占位符 3"/>
          <p:cNvSpPr txBox="1">
            <a:spLocks noGrp="1"/>
          </p:cNvSpPr>
          <p:nvPr>
            <p:ph type="sldNum" sz="quarter"/>
          </p:nvPr>
        </p:nvSpPr>
        <p:spPr>
          <a:xfrm>
            <a:off x="3850443" y="9430091"/>
            <a:ext cx="2945659" cy="498134"/>
          </a:xfrm>
          <a:prstGeom prst="rect">
            <a:avLst/>
          </a:prstGeom>
          <a:noFill/>
          <a:ln w="9525">
            <a:noFill/>
          </a:ln>
        </p:spPr>
        <p:txBody>
          <a:bodyPr lIns="91440" tIns="45720" rIns="91440" bIns="45720" anchor="b"/>
          <a:lstStyle/>
          <a:p>
            <a:pPr lvl="0" indent="0" algn="r"/>
            <a:fld id="{9A0DB2DC-4C9A-4742-B13C-FB6460FD3503}" type="slidenum">
              <a:rPr lang="zh-CN" altLang="en-US" dirty="0">
                <a:latin typeface="Arial" panose="020B0604020202020204" pitchFamily="34" charset="0"/>
                <a:ea typeface="宋体" panose="02010600030101010101" pitchFamily="2" charset="-122"/>
              </a:rPr>
              <a:pPr lvl="0" indent="0" algn="r"/>
              <a:t>2</a:t>
            </a:fld>
            <a:endParaRPr lang="zh-CN" altLang="en-US" dirty="0">
              <a:latin typeface="Arial" panose="020B0604020202020204" pitchFamily="34" charset="0"/>
              <a:ea typeface="宋体" panose="02010600030101010101"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幻灯片图像占位符 1"/>
          <p:cNvSpPr>
            <a:spLocks noGrp="1" noRot="1" noChangeAspect="1" noTextEdit="1"/>
          </p:cNvSpPr>
          <p:nvPr>
            <p:ph type="sldImg"/>
          </p:nvPr>
        </p:nvSpPr>
        <p:spPr>
          <a:ln>
            <a:solidFill>
              <a:srgbClr val="000000"/>
            </a:solidFill>
            <a:miter/>
          </a:ln>
        </p:spPr>
      </p:sp>
      <p:sp>
        <p:nvSpPr>
          <p:cNvPr id="12290" name="备注占位符 2"/>
          <p:cNvSpPr>
            <a:spLocks noGrp="1"/>
          </p:cNvSpPr>
          <p:nvPr>
            <p:ph type="body"/>
          </p:nvPr>
        </p:nvSpPr>
        <p:spPr>
          <a:noFill/>
          <a:ln>
            <a:noFill/>
          </a:ln>
        </p:spPr>
        <p:txBody>
          <a:bodyPr wrap="square" lIns="91440" tIns="45720" rIns="91440" bIns="45720" anchor="t"/>
          <a:lstStyle/>
          <a:p>
            <a:pPr lvl="0" eaLnBrk="1" hangingPunct="1">
              <a:spcBef>
                <a:spcPct val="0"/>
              </a:spcBef>
            </a:pPr>
            <a:r>
              <a:rPr lang="zh-CN" altLang="en-US" dirty="0"/>
              <a:t>模板来自于 </a:t>
            </a:r>
            <a:r>
              <a:rPr lang="en-US" altLang="zh-CN" dirty="0"/>
              <a:t>http://meihua.docer.com/</a:t>
            </a:r>
            <a:endParaRPr lang="zh-CN" altLang="en-US" dirty="0"/>
          </a:p>
        </p:txBody>
      </p:sp>
      <p:sp>
        <p:nvSpPr>
          <p:cNvPr id="12291" name="灯片编号占位符 3"/>
          <p:cNvSpPr txBox="1">
            <a:spLocks noGrp="1"/>
          </p:cNvSpPr>
          <p:nvPr>
            <p:ph type="sldNum" sz="quarter"/>
          </p:nvPr>
        </p:nvSpPr>
        <p:spPr>
          <a:xfrm>
            <a:off x="3850443" y="9430091"/>
            <a:ext cx="2945659" cy="498134"/>
          </a:xfrm>
          <a:prstGeom prst="rect">
            <a:avLst/>
          </a:prstGeom>
          <a:noFill/>
          <a:ln w="9525">
            <a:noFill/>
          </a:ln>
        </p:spPr>
        <p:txBody>
          <a:bodyPr lIns="91440" tIns="45720" rIns="91440" bIns="45720" anchor="b"/>
          <a:lstStyle/>
          <a:p>
            <a:pPr lvl="0" indent="0" algn="r"/>
            <a:fld id="{9A0DB2DC-4C9A-4742-B13C-FB6460FD3503}" type="slidenum">
              <a:rPr lang="zh-CN" altLang="en-US" dirty="0">
                <a:latin typeface="Arial" panose="020B0604020202020204" pitchFamily="34" charset="0"/>
                <a:ea typeface="宋体" panose="02010600030101010101" pitchFamily="2" charset="-122"/>
              </a:rPr>
              <a:pPr lvl="0" indent="0" algn="r"/>
              <a:t>3</a:t>
            </a:fld>
            <a:endParaRPr lang="zh-CN" altLang="en-US" dirty="0">
              <a:latin typeface="Arial" panose="020B0604020202020204" pitchFamily="34" charset="0"/>
              <a:ea typeface="宋体" panose="02010600030101010101" pitchFamily="2"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幻灯片图像占位符 1"/>
          <p:cNvSpPr>
            <a:spLocks noGrp="1" noRot="1" noChangeAspect="1" noTextEdit="1"/>
          </p:cNvSpPr>
          <p:nvPr>
            <p:ph type="sldImg"/>
          </p:nvPr>
        </p:nvSpPr>
        <p:spPr>
          <a:ln>
            <a:solidFill>
              <a:srgbClr val="000000"/>
            </a:solidFill>
            <a:miter/>
          </a:ln>
        </p:spPr>
      </p:sp>
      <p:sp>
        <p:nvSpPr>
          <p:cNvPr id="17410" name="备注占位符 2"/>
          <p:cNvSpPr>
            <a:spLocks noGrp="1"/>
          </p:cNvSpPr>
          <p:nvPr>
            <p:ph type="body"/>
          </p:nvPr>
        </p:nvSpPr>
        <p:spPr>
          <a:noFill/>
          <a:ln>
            <a:noFill/>
          </a:ln>
        </p:spPr>
        <p:txBody>
          <a:bodyPr wrap="square" lIns="91440" tIns="45720" rIns="91440" bIns="45720" anchor="t"/>
          <a:lstStyle/>
          <a:p>
            <a:pPr lvl="0" eaLnBrk="1" hangingPunct="1">
              <a:spcBef>
                <a:spcPct val="0"/>
              </a:spcBef>
            </a:pPr>
            <a:r>
              <a:rPr lang="zh-CN" altLang="en-US" dirty="0"/>
              <a:t>模板来自于 </a:t>
            </a:r>
            <a:r>
              <a:rPr lang="en-US" altLang="zh-CN" dirty="0"/>
              <a:t>http://meihua.docer.com/</a:t>
            </a:r>
            <a:endParaRPr lang="zh-CN" altLang="en-US" dirty="0"/>
          </a:p>
        </p:txBody>
      </p:sp>
      <p:sp>
        <p:nvSpPr>
          <p:cNvPr id="17411" name="灯片编号占位符 3"/>
          <p:cNvSpPr txBox="1">
            <a:spLocks noGrp="1"/>
          </p:cNvSpPr>
          <p:nvPr>
            <p:ph type="sldNum" sz="quarter"/>
          </p:nvPr>
        </p:nvSpPr>
        <p:spPr>
          <a:xfrm>
            <a:off x="3850443" y="9430091"/>
            <a:ext cx="2945659" cy="498134"/>
          </a:xfrm>
          <a:prstGeom prst="rect">
            <a:avLst/>
          </a:prstGeom>
          <a:noFill/>
          <a:ln w="9525">
            <a:noFill/>
          </a:ln>
        </p:spPr>
        <p:txBody>
          <a:bodyPr lIns="91440" tIns="45720" rIns="91440" bIns="45720" anchor="b"/>
          <a:lstStyle/>
          <a:p>
            <a:pPr lvl="0" indent="0" algn="r"/>
            <a:fld id="{9A0DB2DC-4C9A-4742-B13C-FB6460FD3503}" type="slidenum">
              <a:rPr lang="zh-CN" altLang="en-US" dirty="0">
                <a:latin typeface="Arial" panose="020B0604020202020204" pitchFamily="34" charset="0"/>
                <a:ea typeface="宋体" panose="02010600030101010101" pitchFamily="2" charset="-122"/>
              </a:rPr>
              <a:pPr lvl="0" indent="0" algn="r"/>
              <a:t>6</a:t>
            </a:fld>
            <a:endParaRPr lang="zh-CN" altLang="en-US" dirty="0">
              <a:latin typeface="Arial" panose="020B0604020202020204" pitchFamily="34" charset="0"/>
              <a:ea typeface="宋体" panose="02010600030101010101" pitchFamily="2"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noTextEdit="1"/>
          </p:cNvSpPr>
          <p:nvPr>
            <p:ph type="sldImg"/>
          </p:nvPr>
        </p:nvSpPr>
        <p:spPr>
          <a:ln>
            <a:solidFill>
              <a:srgbClr val="000000"/>
            </a:solidFill>
            <a:miter/>
          </a:ln>
        </p:spPr>
      </p:sp>
      <p:sp>
        <p:nvSpPr>
          <p:cNvPr id="26626" name="备注占位符 2"/>
          <p:cNvSpPr>
            <a:spLocks noGrp="1"/>
          </p:cNvSpPr>
          <p:nvPr>
            <p:ph type="body"/>
          </p:nvPr>
        </p:nvSpPr>
        <p:spPr>
          <a:noFill/>
          <a:ln>
            <a:noFill/>
          </a:ln>
        </p:spPr>
        <p:txBody>
          <a:bodyPr wrap="square" lIns="91440" tIns="45720" rIns="91440" bIns="45720" anchor="t"/>
          <a:lstStyle/>
          <a:p>
            <a:pPr lvl="0" eaLnBrk="1" hangingPunct="1">
              <a:spcBef>
                <a:spcPct val="0"/>
              </a:spcBef>
            </a:pPr>
            <a:r>
              <a:rPr lang="zh-CN" altLang="en-US" dirty="0"/>
              <a:t>模板来自于 </a:t>
            </a:r>
            <a:r>
              <a:rPr lang="en-US" altLang="zh-CN" dirty="0"/>
              <a:t>http://meihua.docer.com/</a:t>
            </a:r>
            <a:endParaRPr lang="zh-CN" altLang="en-US" dirty="0"/>
          </a:p>
        </p:txBody>
      </p:sp>
      <p:sp>
        <p:nvSpPr>
          <p:cNvPr id="26627" name="灯片编号占位符 3"/>
          <p:cNvSpPr txBox="1">
            <a:spLocks noGrp="1"/>
          </p:cNvSpPr>
          <p:nvPr>
            <p:ph type="sldNum" sz="quarter"/>
          </p:nvPr>
        </p:nvSpPr>
        <p:spPr>
          <a:xfrm>
            <a:off x="3850443" y="9430091"/>
            <a:ext cx="2945659" cy="498134"/>
          </a:xfrm>
          <a:prstGeom prst="rect">
            <a:avLst/>
          </a:prstGeom>
          <a:noFill/>
          <a:ln w="9525">
            <a:noFill/>
          </a:ln>
        </p:spPr>
        <p:txBody>
          <a:bodyPr lIns="91440" tIns="45720" rIns="91440" bIns="45720" anchor="b"/>
          <a:lstStyle/>
          <a:p>
            <a:pPr lvl="0" indent="0" algn="r"/>
            <a:fld id="{9A0DB2DC-4C9A-4742-B13C-FB6460FD3503}" type="slidenum">
              <a:rPr lang="zh-CN" altLang="en-US" dirty="0">
                <a:latin typeface="Arial" panose="020B0604020202020204" pitchFamily="34" charset="0"/>
                <a:ea typeface="宋体" panose="02010600030101010101" pitchFamily="2" charset="-122"/>
              </a:rPr>
              <a:pPr lvl="0" indent="0" algn="r"/>
              <a:t>10</a:t>
            </a:fld>
            <a:endParaRPr lang="zh-CN" altLang="en-US" dirty="0">
              <a:latin typeface="Arial" panose="020B0604020202020204" pitchFamily="3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8CDADAD2-9340-414C-AD69-762C92F86790}"/>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 xmlns:a16="http://schemas.microsoft.com/office/drawing/2014/main" id="{22471DCA-B8E4-43C8-94C5-D6D58EE60B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a:extLst>
              <a:ext uri="{FF2B5EF4-FFF2-40B4-BE49-F238E27FC236}">
                <a16:creationId xmlns="" xmlns:a16="http://schemas.microsoft.com/office/drawing/2014/main" id="{6ADF00B4-E040-414E-843A-69A1BCE0DACF}"/>
              </a:ext>
            </a:extLst>
          </p:cNvPr>
          <p:cNvSpPr>
            <a:spLocks noGrp="1"/>
          </p:cNvSpPr>
          <p:nvPr>
            <p:ph type="dt" sz="half" idx="10"/>
          </p:nvPr>
        </p:nvSpPr>
        <p:spPr/>
        <p:txBody>
          <a:bodyPr/>
          <a:lstStyle/>
          <a:p>
            <a:fld id="{3761A14A-F56A-4750-8CBE-2E019D0E1048}" type="datetimeFigureOut">
              <a:rPr lang="zh-CN" altLang="en-US" smtClean="0"/>
              <a:pPr/>
              <a:t>2018-4-25</a:t>
            </a:fld>
            <a:endParaRPr lang="zh-CN" altLang="en-US"/>
          </a:p>
        </p:txBody>
      </p:sp>
      <p:sp>
        <p:nvSpPr>
          <p:cNvPr id="5" name="页脚占位符 4">
            <a:extLst>
              <a:ext uri="{FF2B5EF4-FFF2-40B4-BE49-F238E27FC236}">
                <a16:creationId xmlns="" xmlns:a16="http://schemas.microsoft.com/office/drawing/2014/main" id="{216D21BB-0069-4692-A91D-00F850C7FE6E}"/>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 xmlns:a16="http://schemas.microsoft.com/office/drawing/2014/main" id="{CDA881ED-462F-4CF4-A62C-D4DCA717073B}"/>
              </a:ext>
            </a:extLst>
          </p:cNvPr>
          <p:cNvSpPr>
            <a:spLocks noGrp="1"/>
          </p:cNvSpPr>
          <p:nvPr>
            <p:ph type="sldNum" sz="quarter" idx="12"/>
          </p:nvPr>
        </p:nvSpPr>
        <p:spPr/>
        <p:txBody>
          <a:bodyPr/>
          <a:lstStyle/>
          <a:p>
            <a:fld id="{3A24B0F0-0893-4D92-ACE8-2FCEAA76BF0F}" type="slidenum">
              <a:rPr lang="zh-CN" altLang="en-US" smtClean="0"/>
              <a:pPr/>
              <a:t>‹#›</a:t>
            </a:fld>
            <a:endParaRPr lang="zh-CN" altLang="en-US"/>
          </a:p>
        </p:txBody>
      </p:sp>
    </p:spTree>
    <p:extLst>
      <p:ext uri="{BB962C8B-B14F-4D97-AF65-F5344CB8AC3E}">
        <p14:creationId xmlns="" xmlns:p14="http://schemas.microsoft.com/office/powerpoint/2010/main" val="4217483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FEB57E81-A7D5-4209-B4F6-34D44FE965F1}"/>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 xmlns:a16="http://schemas.microsoft.com/office/drawing/2014/main" id="{4F4EB906-9590-4FD7-B0FD-4DBE5A0C073D}"/>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 xmlns:a16="http://schemas.microsoft.com/office/drawing/2014/main" id="{484AFF61-BC3F-4E22-AF98-A746B1590EDB}"/>
              </a:ext>
            </a:extLst>
          </p:cNvPr>
          <p:cNvSpPr>
            <a:spLocks noGrp="1"/>
          </p:cNvSpPr>
          <p:nvPr>
            <p:ph type="dt" sz="half" idx="10"/>
          </p:nvPr>
        </p:nvSpPr>
        <p:spPr/>
        <p:txBody>
          <a:bodyPr/>
          <a:lstStyle/>
          <a:p>
            <a:fld id="{3761A14A-F56A-4750-8CBE-2E019D0E1048}" type="datetimeFigureOut">
              <a:rPr lang="zh-CN" altLang="en-US" smtClean="0"/>
              <a:pPr/>
              <a:t>2018-4-25</a:t>
            </a:fld>
            <a:endParaRPr lang="zh-CN" altLang="en-US"/>
          </a:p>
        </p:txBody>
      </p:sp>
      <p:sp>
        <p:nvSpPr>
          <p:cNvPr id="5" name="页脚占位符 4">
            <a:extLst>
              <a:ext uri="{FF2B5EF4-FFF2-40B4-BE49-F238E27FC236}">
                <a16:creationId xmlns="" xmlns:a16="http://schemas.microsoft.com/office/drawing/2014/main" id="{198EC23F-F9E1-4CF0-9EDB-6216198B3F85}"/>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 xmlns:a16="http://schemas.microsoft.com/office/drawing/2014/main" id="{6B624552-7261-4DAF-89F6-06ADC647D572}"/>
              </a:ext>
            </a:extLst>
          </p:cNvPr>
          <p:cNvSpPr>
            <a:spLocks noGrp="1"/>
          </p:cNvSpPr>
          <p:nvPr>
            <p:ph type="sldNum" sz="quarter" idx="12"/>
          </p:nvPr>
        </p:nvSpPr>
        <p:spPr/>
        <p:txBody>
          <a:bodyPr/>
          <a:lstStyle/>
          <a:p>
            <a:fld id="{3A24B0F0-0893-4D92-ACE8-2FCEAA76BF0F}" type="slidenum">
              <a:rPr lang="zh-CN" altLang="en-US" smtClean="0"/>
              <a:pPr/>
              <a:t>‹#›</a:t>
            </a:fld>
            <a:endParaRPr lang="zh-CN" altLang="en-US"/>
          </a:p>
        </p:txBody>
      </p:sp>
    </p:spTree>
    <p:extLst>
      <p:ext uri="{BB962C8B-B14F-4D97-AF65-F5344CB8AC3E}">
        <p14:creationId xmlns="" xmlns:p14="http://schemas.microsoft.com/office/powerpoint/2010/main" val="4061308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 xmlns:a16="http://schemas.microsoft.com/office/drawing/2014/main" id="{F57B8366-178F-41DE-AE3C-AAC6C6BFB88B}"/>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 xmlns:a16="http://schemas.microsoft.com/office/drawing/2014/main" id="{2BBB5663-599F-4596-957C-09F577003FC3}"/>
              </a:ext>
            </a:extLst>
          </p:cNvPr>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 xmlns:a16="http://schemas.microsoft.com/office/drawing/2014/main" id="{BD6FF5E7-881F-424C-A773-31457C6EB5B3}"/>
              </a:ext>
            </a:extLst>
          </p:cNvPr>
          <p:cNvSpPr>
            <a:spLocks noGrp="1"/>
          </p:cNvSpPr>
          <p:nvPr>
            <p:ph type="dt" sz="half" idx="10"/>
          </p:nvPr>
        </p:nvSpPr>
        <p:spPr/>
        <p:txBody>
          <a:bodyPr/>
          <a:lstStyle/>
          <a:p>
            <a:fld id="{3761A14A-F56A-4750-8CBE-2E019D0E1048}" type="datetimeFigureOut">
              <a:rPr lang="zh-CN" altLang="en-US" smtClean="0"/>
              <a:pPr/>
              <a:t>2018-4-25</a:t>
            </a:fld>
            <a:endParaRPr lang="zh-CN" altLang="en-US"/>
          </a:p>
        </p:txBody>
      </p:sp>
      <p:sp>
        <p:nvSpPr>
          <p:cNvPr id="5" name="页脚占位符 4">
            <a:extLst>
              <a:ext uri="{FF2B5EF4-FFF2-40B4-BE49-F238E27FC236}">
                <a16:creationId xmlns="" xmlns:a16="http://schemas.microsoft.com/office/drawing/2014/main" id="{C3924E49-B7A6-45E9-89E9-A764065F30E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 xmlns:a16="http://schemas.microsoft.com/office/drawing/2014/main" id="{18C65FF4-DA4F-4E0D-8929-F1B62F524B31}"/>
              </a:ext>
            </a:extLst>
          </p:cNvPr>
          <p:cNvSpPr>
            <a:spLocks noGrp="1"/>
          </p:cNvSpPr>
          <p:nvPr>
            <p:ph type="sldNum" sz="quarter" idx="12"/>
          </p:nvPr>
        </p:nvSpPr>
        <p:spPr/>
        <p:txBody>
          <a:bodyPr/>
          <a:lstStyle/>
          <a:p>
            <a:fld id="{3A24B0F0-0893-4D92-ACE8-2FCEAA76BF0F}" type="slidenum">
              <a:rPr lang="zh-CN" altLang="en-US" smtClean="0"/>
              <a:pPr/>
              <a:t>‹#›</a:t>
            </a:fld>
            <a:endParaRPr lang="zh-CN" altLang="en-US"/>
          </a:p>
        </p:txBody>
      </p:sp>
    </p:spTree>
    <p:extLst>
      <p:ext uri="{BB962C8B-B14F-4D97-AF65-F5344CB8AC3E}">
        <p14:creationId xmlns="" xmlns:p14="http://schemas.microsoft.com/office/powerpoint/2010/main" val="39495650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标题幻灯片">
    <p:bg>
      <p:bgPr>
        <a:solidFill>
          <a:schemeClr val="bg1"/>
        </a:solidFill>
        <a:effectLst/>
      </p:bgPr>
    </p:bg>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2_标题幻灯片">
    <p:bg>
      <p:bgPr>
        <a:solidFill>
          <a:schemeClr val="bg1"/>
        </a:solidFill>
        <a:effectLst/>
      </p:bgPr>
    </p:bg>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3_标题幻灯片">
    <p:bg>
      <p:bgPr>
        <a:solidFill>
          <a:schemeClr val="bg1"/>
        </a:solidFill>
        <a:effectLst/>
      </p:bgPr>
    </p:bg>
    <p:spTree>
      <p:nvGrpSpPr>
        <p:cNvPr id="1" name=""/>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4_标题幻灯片">
    <p:bg>
      <p:bgPr>
        <a:solidFill>
          <a:schemeClr val="bg1"/>
        </a:solidFill>
        <a:effectLst/>
      </p:bgPr>
    </p:bg>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F3D4FA0F-1050-41F2-971B-A811F574B788}"/>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 xmlns:a16="http://schemas.microsoft.com/office/drawing/2014/main" id="{0AF0D867-6C99-4255-95B2-F60D93DEB077}"/>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 xmlns:a16="http://schemas.microsoft.com/office/drawing/2014/main" id="{3E02851F-6977-4547-BB94-93656978CB26}"/>
              </a:ext>
            </a:extLst>
          </p:cNvPr>
          <p:cNvSpPr>
            <a:spLocks noGrp="1"/>
          </p:cNvSpPr>
          <p:nvPr>
            <p:ph type="dt" sz="half" idx="10"/>
          </p:nvPr>
        </p:nvSpPr>
        <p:spPr/>
        <p:txBody>
          <a:bodyPr/>
          <a:lstStyle/>
          <a:p>
            <a:fld id="{3761A14A-F56A-4750-8CBE-2E019D0E1048}" type="datetimeFigureOut">
              <a:rPr lang="zh-CN" altLang="en-US" smtClean="0"/>
              <a:pPr/>
              <a:t>2018-4-25</a:t>
            </a:fld>
            <a:endParaRPr lang="zh-CN" altLang="en-US"/>
          </a:p>
        </p:txBody>
      </p:sp>
      <p:sp>
        <p:nvSpPr>
          <p:cNvPr id="5" name="页脚占位符 4">
            <a:extLst>
              <a:ext uri="{FF2B5EF4-FFF2-40B4-BE49-F238E27FC236}">
                <a16:creationId xmlns="" xmlns:a16="http://schemas.microsoft.com/office/drawing/2014/main" id="{216FDA5C-B691-4292-9A29-D3776672F57F}"/>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 xmlns:a16="http://schemas.microsoft.com/office/drawing/2014/main" id="{08FD5A20-09B1-4C9A-BC21-662ECEE7B398}"/>
              </a:ext>
            </a:extLst>
          </p:cNvPr>
          <p:cNvSpPr>
            <a:spLocks noGrp="1"/>
          </p:cNvSpPr>
          <p:nvPr>
            <p:ph type="sldNum" sz="quarter" idx="12"/>
          </p:nvPr>
        </p:nvSpPr>
        <p:spPr/>
        <p:txBody>
          <a:bodyPr/>
          <a:lstStyle/>
          <a:p>
            <a:fld id="{3A24B0F0-0893-4D92-ACE8-2FCEAA76BF0F}" type="slidenum">
              <a:rPr lang="zh-CN" altLang="en-US" smtClean="0"/>
              <a:pPr/>
              <a:t>‹#›</a:t>
            </a:fld>
            <a:endParaRPr lang="zh-CN" altLang="en-US"/>
          </a:p>
        </p:txBody>
      </p:sp>
    </p:spTree>
    <p:extLst>
      <p:ext uri="{BB962C8B-B14F-4D97-AF65-F5344CB8AC3E}">
        <p14:creationId xmlns="" xmlns:p14="http://schemas.microsoft.com/office/powerpoint/2010/main" val="2767100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CFC1F2B9-4CED-455A-A519-3AA54B986B8D}"/>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 xmlns:a16="http://schemas.microsoft.com/office/drawing/2014/main" id="{50FB085D-0C4E-4A71-88EF-44DC3342CB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a:extLst>
              <a:ext uri="{FF2B5EF4-FFF2-40B4-BE49-F238E27FC236}">
                <a16:creationId xmlns="" xmlns:a16="http://schemas.microsoft.com/office/drawing/2014/main" id="{1125152F-AB48-4836-89F4-64ACA2931204}"/>
              </a:ext>
            </a:extLst>
          </p:cNvPr>
          <p:cNvSpPr>
            <a:spLocks noGrp="1"/>
          </p:cNvSpPr>
          <p:nvPr>
            <p:ph type="dt" sz="half" idx="10"/>
          </p:nvPr>
        </p:nvSpPr>
        <p:spPr/>
        <p:txBody>
          <a:bodyPr/>
          <a:lstStyle/>
          <a:p>
            <a:fld id="{3761A14A-F56A-4750-8CBE-2E019D0E1048}" type="datetimeFigureOut">
              <a:rPr lang="zh-CN" altLang="en-US" smtClean="0"/>
              <a:pPr/>
              <a:t>2018-4-25</a:t>
            </a:fld>
            <a:endParaRPr lang="zh-CN" altLang="en-US"/>
          </a:p>
        </p:txBody>
      </p:sp>
      <p:sp>
        <p:nvSpPr>
          <p:cNvPr id="5" name="页脚占位符 4">
            <a:extLst>
              <a:ext uri="{FF2B5EF4-FFF2-40B4-BE49-F238E27FC236}">
                <a16:creationId xmlns="" xmlns:a16="http://schemas.microsoft.com/office/drawing/2014/main" id="{5DA9D370-E731-4B77-820C-54EAE8AA802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 xmlns:a16="http://schemas.microsoft.com/office/drawing/2014/main" id="{20FC54B2-F70F-425A-B729-F48776837167}"/>
              </a:ext>
            </a:extLst>
          </p:cNvPr>
          <p:cNvSpPr>
            <a:spLocks noGrp="1"/>
          </p:cNvSpPr>
          <p:nvPr>
            <p:ph type="sldNum" sz="quarter" idx="12"/>
          </p:nvPr>
        </p:nvSpPr>
        <p:spPr/>
        <p:txBody>
          <a:bodyPr/>
          <a:lstStyle/>
          <a:p>
            <a:fld id="{3A24B0F0-0893-4D92-ACE8-2FCEAA76BF0F}" type="slidenum">
              <a:rPr lang="zh-CN" altLang="en-US" smtClean="0"/>
              <a:pPr/>
              <a:t>‹#›</a:t>
            </a:fld>
            <a:endParaRPr lang="zh-CN" altLang="en-US"/>
          </a:p>
        </p:txBody>
      </p:sp>
    </p:spTree>
    <p:extLst>
      <p:ext uri="{BB962C8B-B14F-4D97-AF65-F5344CB8AC3E}">
        <p14:creationId xmlns="" xmlns:p14="http://schemas.microsoft.com/office/powerpoint/2010/main" val="4015705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BD1C1A54-0C99-4324-91D2-04C8A6A7ABDE}"/>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 xmlns:a16="http://schemas.microsoft.com/office/drawing/2014/main" id="{FB92B972-10B3-4315-B63E-55E6D3683F15}"/>
              </a:ext>
            </a:extLst>
          </p:cNvPr>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 xmlns:a16="http://schemas.microsoft.com/office/drawing/2014/main" id="{3A852311-B273-4F69-872F-15AB72B4AD34}"/>
              </a:ext>
            </a:extLst>
          </p:cNvPr>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 xmlns:a16="http://schemas.microsoft.com/office/drawing/2014/main" id="{82B4F74F-EEF8-49CC-8D35-9F03E3DF3E92}"/>
              </a:ext>
            </a:extLst>
          </p:cNvPr>
          <p:cNvSpPr>
            <a:spLocks noGrp="1"/>
          </p:cNvSpPr>
          <p:nvPr>
            <p:ph type="dt" sz="half" idx="10"/>
          </p:nvPr>
        </p:nvSpPr>
        <p:spPr/>
        <p:txBody>
          <a:bodyPr/>
          <a:lstStyle/>
          <a:p>
            <a:fld id="{3761A14A-F56A-4750-8CBE-2E019D0E1048}" type="datetimeFigureOut">
              <a:rPr lang="zh-CN" altLang="en-US" smtClean="0"/>
              <a:pPr/>
              <a:t>2018-4-25</a:t>
            </a:fld>
            <a:endParaRPr lang="zh-CN" altLang="en-US"/>
          </a:p>
        </p:txBody>
      </p:sp>
      <p:sp>
        <p:nvSpPr>
          <p:cNvPr id="6" name="页脚占位符 5">
            <a:extLst>
              <a:ext uri="{FF2B5EF4-FFF2-40B4-BE49-F238E27FC236}">
                <a16:creationId xmlns="" xmlns:a16="http://schemas.microsoft.com/office/drawing/2014/main" id="{170283EC-4566-4162-A425-B4C77ACF4CAA}"/>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 xmlns:a16="http://schemas.microsoft.com/office/drawing/2014/main" id="{A6A02D23-88DD-41EA-8425-E79AA6D55736}"/>
              </a:ext>
            </a:extLst>
          </p:cNvPr>
          <p:cNvSpPr>
            <a:spLocks noGrp="1"/>
          </p:cNvSpPr>
          <p:nvPr>
            <p:ph type="sldNum" sz="quarter" idx="12"/>
          </p:nvPr>
        </p:nvSpPr>
        <p:spPr/>
        <p:txBody>
          <a:bodyPr/>
          <a:lstStyle/>
          <a:p>
            <a:fld id="{3A24B0F0-0893-4D92-ACE8-2FCEAA76BF0F}" type="slidenum">
              <a:rPr lang="zh-CN" altLang="en-US" smtClean="0"/>
              <a:pPr/>
              <a:t>‹#›</a:t>
            </a:fld>
            <a:endParaRPr lang="zh-CN" altLang="en-US"/>
          </a:p>
        </p:txBody>
      </p:sp>
    </p:spTree>
    <p:extLst>
      <p:ext uri="{BB962C8B-B14F-4D97-AF65-F5344CB8AC3E}">
        <p14:creationId xmlns="" xmlns:p14="http://schemas.microsoft.com/office/powerpoint/2010/main" val="1811874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CC9F84B9-0BD1-4364-BA26-30F31A7A7CC1}"/>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 xmlns:a16="http://schemas.microsoft.com/office/drawing/2014/main" id="{4A198583-57E3-4007-90C4-1205AE84F2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 xmlns:a16="http://schemas.microsoft.com/office/drawing/2014/main" id="{2C963496-A523-4E15-8C6E-CBC7BD6D254F}"/>
              </a:ext>
            </a:extLst>
          </p:cNvPr>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 xmlns:a16="http://schemas.microsoft.com/office/drawing/2014/main" id="{3D4954DA-4085-4EB7-A7F7-8E9C633A986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 xmlns:a16="http://schemas.microsoft.com/office/drawing/2014/main" id="{0BB486C2-1DD8-4898-8963-C4177580E6AF}"/>
              </a:ext>
            </a:extLst>
          </p:cNvPr>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 xmlns:a16="http://schemas.microsoft.com/office/drawing/2014/main" id="{FB6DD81D-1BDE-4982-BB2C-94EE6BDDCB77}"/>
              </a:ext>
            </a:extLst>
          </p:cNvPr>
          <p:cNvSpPr>
            <a:spLocks noGrp="1"/>
          </p:cNvSpPr>
          <p:nvPr>
            <p:ph type="dt" sz="half" idx="10"/>
          </p:nvPr>
        </p:nvSpPr>
        <p:spPr/>
        <p:txBody>
          <a:bodyPr/>
          <a:lstStyle/>
          <a:p>
            <a:fld id="{3761A14A-F56A-4750-8CBE-2E019D0E1048}" type="datetimeFigureOut">
              <a:rPr lang="zh-CN" altLang="en-US" smtClean="0"/>
              <a:pPr/>
              <a:t>2018-4-25</a:t>
            </a:fld>
            <a:endParaRPr lang="zh-CN" altLang="en-US"/>
          </a:p>
        </p:txBody>
      </p:sp>
      <p:sp>
        <p:nvSpPr>
          <p:cNvPr id="8" name="页脚占位符 7">
            <a:extLst>
              <a:ext uri="{FF2B5EF4-FFF2-40B4-BE49-F238E27FC236}">
                <a16:creationId xmlns="" xmlns:a16="http://schemas.microsoft.com/office/drawing/2014/main" id="{54D80762-08E4-42B2-85F8-9B8F2C5316DE}"/>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 xmlns:a16="http://schemas.microsoft.com/office/drawing/2014/main" id="{A458A509-B4F5-4747-8B3C-7DF3A9DB1F4D}"/>
              </a:ext>
            </a:extLst>
          </p:cNvPr>
          <p:cNvSpPr>
            <a:spLocks noGrp="1"/>
          </p:cNvSpPr>
          <p:nvPr>
            <p:ph type="sldNum" sz="quarter" idx="12"/>
          </p:nvPr>
        </p:nvSpPr>
        <p:spPr/>
        <p:txBody>
          <a:bodyPr/>
          <a:lstStyle/>
          <a:p>
            <a:fld id="{3A24B0F0-0893-4D92-ACE8-2FCEAA76BF0F}" type="slidenum">
              <a:rPr lang="zh-CN" altLang="en-US" smtClean="0"/>
              <a:pPr/>
              <a:t>‹#›</a:t>
            </a:fld>
            <a:endParaRPr lang="zh-CN" altLang="en-US"/>
          </a:p>
        </p:txBody>
      </p:sp>
    </p:spTree>
    <p:extLst>
      <p:ext uri="{BB962C8B-B14F-4D97-AF65-F5344CB8AC3E}">
        <p14:creationId xmlns="" xmlns:p14="http://schemas.microsoft.com/office/powerpoint/2010/main" val="4256000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ED9051BB-F55E-4C1A-8D4A-A9F1A1EDD8D8}"/>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 xmlns:a16="http://schemas.microsoft.com/office/drawing/2014/main" id="{AA5A36BD-1629-4B27-9EF2-BC3EADCD32CD}"/>
              </a:ext>
            </a:extLst>
          </p:cNvPr>
          <p:cNvSpPr>
            <a:spLocks noGrp="1"/>
          </p:cNvSpPr>
          <p:nvPr>
            <p:ph type="dt" sz="half" idx="10"/>
          </p:nvPr>
        </p:nvSpPr>
        <p:spPr/>
        <p:txBody>
          <a:bodyPr/>
          <a:lstStyle/>
          <a:p>
            <a:fld id="{3761A14A-F56A-4750-8CBE-2E019D0E1048}" type="datetimeFigureOut">
              <a:rPr lang="zh-CN" altLang="en-US" smtClean="0"/>
              <a:pPr/>
              <a:t>2018-4-25</a:t>
            </a:fld>
            <a:endParaRPr lang="zh-CN" altLang="en-US"/>
          </a:p>
        </p:txBody>
      </p:sp>
      <p:sp>
        <p:nvSpPr>
          <p:cNvPr id="4" name="页脚占位符 3">
            <a:extLst>
              <a:ext uri="{FF2B5EF4-FFF2-40B4-BE49-F238E27FC236}">
                <a16:creationId xmlns="" xmlns:a16="http://schemas.microsoft.com/office/drawing/2014/main" id="{6F6FFC63-3C7B-4D97-A3EB-C7D3AA7B680A}"/>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 xmlns:a16="http://schemas.microsoft.com/office/drawing/2014/main" id="{312E3702-9BDF-4736-8623-4C200BD1AC87}"/>
              </a:ext>
            </a:extLst>
          </p:cNvPr>
          <p:cNvSpPr>
            <a:spLocks noGrp="1"/>
          </p:cNvSpPr>
          <p:nvPr>
            <p:ph type="sldNum" sz="quarter" idx="12"/>
          </p:nvPr>
        </p:nvSpPr>
        <p:spPr/>
        <p:txBody>
          <a:bodyPr/>
          <a:lstStyle/>
          <a:p>
            <a:fld id="{3A24B0F0-0893-4D92-ACE8-2FCEAA76BF0F}" type="slidenum">
              <a:rPr lang="zh-CN" altLang="en-US" smtClean="0"/>
              <a:pPr/>
              <a:t>‹#›</a:t>
            </a:fld>
            <a:endParaRPr lang="zh-CN" altLang="en-US"/>
          </a:p>
        </p:txBody>
      </p:sp>
    </p:spTree>
    <p:extLst>
      <p:ext uri="{BB962C8B-B14F-4D97-AF65-F5344CB8AC3E}">
        <p14:creationId xmlns="" xmlns:p14="http://schemas.microsoft.com/office/powerpoint/2010/main" val="783067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 xmlns:a16="http://schemas.microsoft.com/office/drawing/2014/main" id="{D91C73AD-0D18-441E-8DFF-AF1B69C21281}"/>
              </a:ext>
            </a:extLst>
          </p:cNvPr>
          <p:cNvSpPr>
            <a:spLocks noGrp="1"/>
          </p:cNvSpPr>
          <p:nvPr>
            <p:ph type="dt" sz="half" idx="10"/>
          </p:nvPr>
        </p:nvSpPr>
        <p:spPr/>
        <p:txBody>
          <a:bodyPr/>
          <a:lstStyle/>
          <a:p>
            <a:fld id="{3761A14A-F56A-4750-8CBE-2E019D0E1048}" type="datetimeFigureOut">
              <a:rPr lang="zh-CN" altLang="en-US" smtClean="0"/>
              <a:pPr/>
              <a:t>2018-4-25</a:t>
            </a:fld>
            <a:endParaRPr lang="zh-CN" altLang="en-US"/>
          </a:p>
        </p:txBody>
      </p:sp>
      <p:sp>
        <p:nvSpPr>
          <p:cNvPr id="3" name="页脚占位符 2">
            <a:extLst>
              <a:ext uri="{FF2B5EF4-FFF2-40B4-BE49-F238E27FC236}">
                <a16:creationId xmlns="" xmlns:a16="http://schemas.microsoft.com/office/drawing/2014/main" id="{56D75859-CFA4-48A3-8144-DB26B1AAABE5}"/>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 xmlns:a16="http://schemas.microsoft.com/office/drawing/2014/main" id="{4B2A805D-2780-4442-8625-F0291D6E16B1}"/>
              </a:ext>
            </a:extLst>
          </p:cNvPr>
          <p:cNvSpPr>
            <a:spLocks noGrp="1"/>
          </p:cNvSpPr>
          <p:nvPr>
            <p:ph type="sldNum" sz="quarter" idx="12"/>
          </p:nvPr>
        </p:nvSpPr>
        <p:spPr/>
        <p:txBody>
          <a:bodyPr/>
          <a:lstStyle/>
          <a:p>
            <a:fld id="{3A24B0F0-0893-4D92-ACE8-2FCEAA76BF0F}" type="slidenum">
              <a:rPr lang="zh-CN" altLang="en-US" smtClean="0"/>
              <a:pPr/>
              <a:t>‹#›</a:t>
            </a:fld>
            <a:endParaRPr lang="zh-CN" altLang="en-US"/>
          </a:p>
        </p:txBody>
      </p:sp>
    </p:spTree>
    <p:extLst>
      <p:ext uri="{BB962C8B-B14F-4D97-AF65-F5344CB8AC3E}">
        <p14:creationId xmlns="" xmlns:p14="http://schemas.microsoft.com/office/powerpoint/2010/main" val="1351409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EC0723B6-7577-4260-80AF-9E4CC99F4D33}"/>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 xmlns:a16="http://schemas.microsoft.com/office/drawing/2014/main" id="{FBACE9C6-4636-4DAA-88E3-CA916981AB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 xmlns:a16="http://schemas.microsoft.com/office/drawing/2014/main" id="{6136C515-029B-4884-B97C-EE97088A78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 xmlns:a16="http://schemas.microsoft.com/office/drawing/2014/main" id="{F41E7BCD-F5A4-47DF-B0A2-86D4742D356B}"/>
              </a:ext>
            </a:extLst>
          </p:cNvPr>
          <p:cNvSpPr>
            <a:spLocks noGrp="1"/>
          </p:cNvSpPr>
          <p:nvPr>
            <p:ph type="dt" sz="half" idx="10"/>
          </p:nvPr>
        </p:nvSpPr>
        <p:spPr/>
        <p:txBody>
          <a:bodyPr/>
          <a:lstStyle/>
          <a:p>
            <a:fld id="{3761A14A-F56A-4750-8CBE-2E019D0E1048}" type="datetimeFigureOut">
              <a:rPr lang="zh-CN" altLang="en-US" smtClean="0"/>
              <a:pPr/>
              <a:t>2018-4-25</a:t>
            </a:fld>
            <a:endParaRPr lang="zh-CN" altLang="en-US"/>
          </a:p>
        </p:txBody>
      </p:sp>
      <p:sp>
        <p:nvSpPr>
          <p:cNvPr id="6" name="页脚占位符 5">
            <a:extLst>
              <a:ext uri="{FF2B5EF4-FFF2-40B4-BE49-F238E27FC236}">
                <a16:creationId xmlns="" xmlns:a16="http://schemas.microsoft.com/office/drawing/2014/main" id="{F203FE57-6D79-4978-A93D-DE43CA6C5C13}"/>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 xmlns:a16="http://schemas.microsoft.com/office/drawing/2014/main" id="{7EEEC634-A599-4B9D-B0E7-AA43D80C94F1}"/>
              </a:ext>
            </a:extLst>
          </p:cNvPr>
          <p:cNvSpPr>
            <a:spLocks noGrp="1"/>
          </p:cNvSpPr>
          <p:nvPr>
            <p:ph type="sldNum" sz="quarter" idx="12"/>
          </p:nvPr>
        </p:nvSpPr>
        <p:spPr/>
        <p:txBody>
          <a:bodyPr/>
          <a:lstStyle/>
          <a:p>
            <a:fld id="{3A24B0F0-0893-4D92-ACE8-2FCEAA76BF0F}" type="slidenum">
              <a:rPr lang="zh-CN" altLang="en-US" smtClean="0"/>
              <a:pPr/>
              <a:t>‹#›</a:t>
            </a:fld>
            <a:endParaRPr lang="zh-CN" altLang="en-US"/>
          </a:p>
        </p:txBody>
      </p:sp>
    </p:spTree>
    <p:extLst>
      <p:ext uri="{BB962C8B-B14F-4D97-AF65-F5344CB8AC3E}">
        <p14:creationId xmlns="" xmlns:p14="http://schemas.microsoft.com/office/powerpoint/2010/main" val="772054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95086588-1566-4590-A36D-31916DAEFE19}"/>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 xmlns:a16="http://schemas.microsoft.com/office/drawing/2014/main" id="{BF63531B-6706-495F-BD06-700DD858BB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 xmlns:a16="http://schemas.microsoft.com/office/drawing/2014/main" id="{E6A483D2-3B18-4620-89D2-D6BD3CF19C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 xmlns:a16="http://schemas.microsoft.com/office/drawing/2014/main" id="{3FD86A6D-D66F-4445-AC09-DDCBDE78EC10}"/>
              </a:ext>
            </a:extLst>
          </p:cNvPr>
          <p:cNvSpPr>
            <a:spLocks noGrp="1"/>
          </p:cNvSpPr>
          <p:nvPr>
            <p:ph type="dt" sz="half" idx="10"/>
          </p:nvPr>
        </p:nvSpPr>
        <p:spPr/>
        <p:txBody>
          <a:bodyPr/>
          <a:lstStyle/>
          <a:p>
            <a:fld id="{3761A14A-F56A-4750-8CBE-2E019D0E1048}" type="datetimeFigureOut">
              <a:rPr lang="zh-CN" altLang="en-US" smtClean="0"/>
              <a:pPr/>
              <a:t>2018-4-25</a:t>
            </a:fld>
            <a:endParaRPr lang="zh-CN" altLang="en-US"/>
          </a:p>
        </p:txBody>
      </p:sp>
      <p:sp>
        <p:nvSpPr>
          <p:cNvPr id="6" name="页脚占位符 5">
            <a:extLst>
              <a:ext uri="{FF2B5EF4-FFF2-40B4-BE49-F238E27FC236}">
                <a16:creationId xmlns="" xmlns:a16="http://schemas.microsoft.com/office/drawing/2014/main" id="{FBBF77B9-EE66-455A-B697-07F37D5D055F}"/>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 xmlns:a16="http://schemas.microsoft.com/office/drawing/2014/main" id="{56FFC9D4-B408-4A1A-AFC9-C03D3192BDC9}"/>
              </a:ext>
            </a:extLst>
          </p:cNvPr>
          <p:cNvSpPr>
            <a:spLocks noGrp="1"/>
          </p:cNvSpPr>
          <p:nvPr>
            <p:ph type="sldNum" sz="quarter" idx="12"/>
          </p:nvPr>
        </p:nvSpPr>
        <p:spPr/>
        <p:txBody>
          <a:bodyPr/>
          <a:lstStyle/>
          <a:p>
            <a:fld id="{3A24B0F0-0893-4D92-ACE8-2FCEAA76BF0F}" type="slidenum">
              <a:rPr lang="zh-CN" altLang="en-US" smtClean="0"/>
              <a:pPr/>
              <a:t>‹#›</a:t>
            </a:fld>
            <a:endParaRPr lang="zh-CN" altLang="en-US"/>
          </a:p>
        </p:txBody>
      </p:sp>
    </p:spTree>
    <p:extLst>
      <p:ext uri="{BB962C8B-B14F-4D97-AF65-F5344CB8AC3E}">
        <p14:creationId xmlns="" xmlns:p14="http://schemas.microsoft.com/office/powerpoint/2010/main" val="824335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 xmlns:a16="http://schemas.microsoft.com/office/drawing/2014/main" id="{6A0E9527-21A1-485F-BBAD-63F1587694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 xmlns:a16="http://schemas.microsoft.com/office/drawing/2014/main" id="{BFD4E6D2-5458-460C-8483-80BB8880CF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 xmlns:a16="http://schemas.microsoft.com/office/drawing/2014/main" id="{961041F9-F990-4A79-9B25-70C6F13581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61A14A-F56A-4750-8CBE-2E019D0E1048}" type="datetimeFigureOut">
              <a:rPr lang="zh-CN" altLang="en-US" smtClean="0"/>
              <a:pPr/>
              <a:t>2018-4-25</a:t>
            </a:fld>
            <a:endParaRPr lang="zh-CN" altLang="en-US"/>
          </a:p>
        </p:txBody>
      </p:sp>
      <p:sp>
        <p:nvSpPr>
          <p:cNvPr id="5" name="页脚占位符 4">
            <a:extLst>
              <a:ext uri="{FF2B5EF4-FFF2-40B4-BE49-F238E27FC236}">
                <a16:creationId xmlns="" xmlns:a16="http://schemas.microsoft.com/office/drawing/2014/main" id="{FDE5EE55-387B-4CCF-A318-43A8AAAF1C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 xmlns:a16="http://schemas.microsoft.com/office/drawing/2014/main" id="{0EA6C086-63D5-4FAA-B361-23464A24DC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24B0F0-0893-4D92-ACE8-2FCEAA76BF0F}" type="slidenum">
              <a:rPr lang="zh-CN" altLang="en-US" smtClean="0"/>
              <a:pPr/>
              <a:t>‹#›</a:t>
            </a:fld>
            <a:endParaRPr lang="zh-CN" altLang="en-US"/>
          </a:p>
        </p:txBody>
      </p:sp>
    </p:spTree>
    <p:extLst>
      <p:ext uri="{BB962C8B-B14F-4D97-AF65-F5344CB8AC3E}">
        <p14:creationId xmlns="" xmlns:p14="http://schemas.microsoft.com/office/powerpoint/2010/main" val="203421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27.xml"/><Relationship Id="rId7" Type="http://schemas.openxmlformats.org/officeDocument/2006/relationships/notesSlide" Target="../notesSlides/notesSlide5.xml"/><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slideLayout" Target="../slideLayouts/slideLayout15.xml"/><Relationship Id="rId5" Type="http://schemas.openxmlformats.org/officeDocument/2006/relationships/tags" Target="../tags/tag29.xml"/><Relationship Id="rId4" Type="http://schemas.openxmlformats.org/officeDocument/2006/relationships/tags" Target="../tags/tag28.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image" Target="../media/image2.png"/><Relationship Id="rId2" Type="http://schemas.openxmlformats.org/officeDocument/2006/relationships/tags" Target="../tags/tag2.xml"/><Relationship Id="rId16" Type="http://schemas.openxmlformats.org/officeDocument/2006/relationships/notesSlide" Target="../notesSlides/notesSlide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slideLayout" Target="../slideLayouts/slideLayout12.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s>
</file>

<file path=ppt/slides/_rels/slide3.xml.rels><?xml version="1.0" encoding="UTF-8" standalone="yes"?>
<Relationships xmlns="http://schemas.openxmlformats.org/package/2006/relationships"><Relationship Id="rId3" Type="http://schemas.openxmlformats.org/officeDocument/2006/relationships/tags" Target="../tags/tag17.xml"/><Relationship Id="rId7" Type="http://schemas.openxmlformats.org/officeDocument/2006/relationships/notesSlide" Target="../notesSlides/notesSlide3.xm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slideLayout" Target="../slideLayouts/slideLayout13.xml"/><Relationship Id="rId5" Type="http://schemas.openxmlformats.org/officeDocument/2006/relationships/tags" Target="../tags/tag19.xml"/><Relationship Id="rId4" Type="http://schemas.openxmlformats.org/officeDocument/2006/relationships/tags" Target="../tags/tag18.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tags" Target="../tags/tag22.xml"/><Relationship Id="rId7" Type="http://schemas.openxmlformats.org/officeDocument/2006/relationships/notesSlide" Target="../notesSlides/notesSlide4.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slideLayout" Target="../slideLayouts/slideLayout14.xml"/><Relationship Id="rId5" Type="http://schemas.openxmlformats.org/officeDocument/2006/relationships/tags" Target="../tags/tag24.xml"/><Relationship Id="rId4" Type="http://schemas.openxmlformats.org/officeDocument/2006/relationships/tags" Target="../tags/tag23.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 xmlns:a16="http://schemas.microsoft.com/office/drawing/2014/main" id="{6E475E67-817D-4192-8E93-AE8E34534A6F}"/>
              </a:ext>
            </a:extLst>
          </p:cNvPr>
          <p:cNvSpPr/>
          <p:nvPr/>
        </p:nvSpPr>
        <p:spPr>
          <a:xfrm>
            <a:off x="0" y="1604211"/>
            <a:ext cx="12192000" cy="5253789"/>
          </a:xfrm>
          <a:prstGeom prst="rect">
            <a:avLst/>
          </a:prstGeom>
          <a:solidFill>
            <a:srgbClr val="C30F23"/>
          </a:solidFill>
          <a:ln>
            <a:solidFill>
              <a:srgbClr val="C30F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8" name="文本框 7">
            <a:extLst>
              <a:ext uri="{FF2B5EF4-FFF2-40B4-BE49-F238E27FC236}">
                <a16:creationId xmlns="" xmlns:a16="http://schemas.microsoft.com/office/drawing/2014/main" id="{66F009CC-33A4-4A2D-BC87-523F434FAAD9}"/>
              </a:ext>
            </a:extLst>
          </p:cNvPr>
          <p:cNvSpPr txBox="1"/>
          <p:nvPr/>
        </p:nvSpPr>
        <p:spPr>
          <a:xfrm>
            <a:off x="722488" y="2235200"/>
            <a:ext cx="10758311" cy="3447098"/>
          </a:xfrm>
          <a:prstGeom prst="rect">
            <a:avLst/>
          </a:prstGeom>
          <a:noFill/>
        </p:spPr>
        <p:txBody>
          <a:bodyPr wrap="square" rtlCol="0">
            <a:spAutoFit/>
          </a:bodyPr>
          <a:lstStyle/>
          <a:p>
            <a:pPr algn="ctr">
              <a:spcBef>
                <a:spcPts val="3600"/>
              </a:spcBef>
            </a:pPr>
            <a:r>
              <a:rPr lang="zh-CN" altLang="en-US" sz="8000" b="1" dirty="0" smtClean="0">
                <a:solidFill>
                  <a:schemeClr val="bg1"/>
                </a:solidFill>
                <a:latin typeface="微软雅黑" panose="020B0503020204020204" pitchFamily="34" charset="-122"/>
                <a:ea typeface="微软雅黑" panose="020B0503020204020204" pitchFamily="34" charset="-122"/>
              </a:rPr>
              <a:t>聚财成金惠民生</a:t>
            </a:r>
            <a:endParaRPr lang="en-US" altLang="zh-CN" sz="8000" b="1" dirty="0" smtClean="0">
              <a:solidFill>
                <a:schemeClr val="bg1"/>
              </a:solidFill>
              <a:latin typeface="微软雅黑" panose="020B0503020204020204" pitchFamily="34" charset="-122"/>
              <a:ea typeface="微软雅黑" panose="020B0503020204020204" pitchFamily="34" charset="-122"/>
            </a:endParaRPr>
          </a:p>
          <a:p>
            <a:pPr algn="ctr">
              <a:spcBef>
                <a:spcPts val="3600"/>
              </a:spcBef>
            </a:pPr>
            <a:r>
              <a:rPr lang="zh-CN" altLang="en-US" sz="3600" b="1" dirty="0" smtClean="0">
                <a:solidFill>
                  <a:schemeClr val="bg1"/>
                </a:solidFill>
                <a:latin typeface="微软雅黑" panose="020B0503020204020204" pitchFamily="34" charset="-122"/>
                <a:ea typeface="微软雅黑" panose="020B0503020204020204" pitchFamily="34" charset="-122"/>
              </a:rPr>
              <a:t>中信银行十堰分行携手公积金管理中心精诚惠民</a:t>
            </a:r>
            <a:endParaRPr lang="en-US" altLang="zh-CN" sz="3600" b="1" dirty="0" smtClean="0">
              <a:solidFill>
                <a:schemeClr val="bg1"/>
              </a:solidFill>
              <a:latin typeface="微软雅黑" panose="020B0503020204020204" pitchFamily="34" charset="-122"/>
              <a:ea typeface="微软雅黑" panose="020B0503020204020204" pitchFamily="34" charset="-122"/>
            </a:endParaRPr>
          </a:p>
          <a:p>
            <a:endParaRPr lang="en-US" altLang="zh-CN" sz="7200" b="1" dirty="0" smtClean="0">
              <a:solidFill>
                <a:schemeClr val="bg1"/>
              </a:solidFill>
              <a:latin typeface="微软雅黑" panose="020B0503020204020204" pitchFamily="34" charset="-122"/>
              <a:ea typeface="微软雅黑" panose="020B0503020204020204" pitchFamily="34" charset="-122"/>
            </a:endParaRPr>
          </a:p>
        </p:txBody>
      </p:sp>
      <p:grpSp>
        <p:nvGrpSpPr>
          <p:cNvPr id="11" name="组合 10">
            <a:extLst>
              <a:ext uri="{FF2B5EF4-FFF2-40B4-BE49-F238E27FC236}">
                <a16:creationId xmlns="" xmlns:a16="http://schemas.microsoft.com/office/drawing/2014/main" id="{3D72A778-EE04-455C-976E-C45B2A7561E4}"/>
              </a:ext>
            </a:extLst>
          </p:cNvPr>
          <p:cNvGrpSpPr/>
          <p:nvPr/>
        </p:nvGrpSpPr>
        <p:grpSpPr>
          <a:xfrm>
            <a:off x="3051672" y="5692181"/>
            <a:ext cx="5224217" cy="706314"/>
            <a:chOff x="2855727" y="5809748"/>
            <a:chExt cx="5224217" cy="706314"/>
          </a:xfrm>
        </p:grpSpPr>
        <p:pic>
          <p:nvPicPr>
            <p:cNvPr id="5" name="图片 4" descr="白LOGO无背景.png">
              <a:extLst>
                <a:ext uri="{FF2B5EF4-FFF2-40B4-BE49-F238E27FC236}">
                  <a16:creationId xmlns="" xmlns:a16="http://schemas.microsoft.com/office/drawing/2014/main" id="{E39C5EDE-7620-40E9-9495-D7FE8B9EC5E0}"/>
                </a:ext>
              </a:extLst>
            </p:cNvPr>
            <p:cNvPicPr>
              <a:picLocks noChangeAspect="1"/>
            </p:cNvPicPr>
            <p:nvPr/>
          </p:nvPicPr>
          <p:blipFill>
            <a:blip r:embed="rId3" cstate="print">
              <a:extLst>
                <a:ext uri="{28A0092B-C50C-407E-A947-70E740481C1C}">
                  <a14:useLocalDpi xmlns="" xmlns:a14="http://schemas.microsoft.com/office/drawing/2010/main" val="0"/>
                </a:ext>
              </a:extLst>
            </a:blip>
            <a:srcRect t="26250" b="49887"/>
            <a:stretch>
              <a:fillRect/>
            </a:stretch>
          </p:blipFill>
          <p:spPr bwMode="auto">
            <a:xfrm>
              <a:off x="2855727" y="5809748"/>
              <a:ext cx="4181475" cy="704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文本框 1">
              <a:extLst>
                <a:ext uri="{FF2B5EF4-FFF2-40B4-BE49-F238E27FC236}">
                  <a16:creationId xmlns="" xmlns:a16="http://schemas.microsoft.com/office/drawing/2014/main" id="{348C640B-B8F8-441F-9FC6-1775E9738D7D}"/>
                </a:ext>
              </a:extLst>
            </p:cNvPr>
            <p:cNvSpPr txBox="1"/>
            <p:nvPr/>
          </p:nvSpPr>
          <p:spPr>
            <a:xfrm>
              <a:off x="6238082" y="5859940"/>
              <a:ext cx="1841862" cy="461665"/>
            </a:xfrm>
            <a:prstGeom prst="rect">
              <a:avLst/>
            </a:prstGeom>
            <a:noFill/>
          </p:spPr>
          <p:txBody>
            <a:bodyPr wrap="square" rtlCol="0">
              <a:spAutoFit/>
            </a:bodyPr>
            <a:lstStyle/>
            <a:p>
              <a:r>
                <a:rPr lang="zh-CN" altLang="en-US" sz="2400" dirty="0">
                  <a:solidFill>
                    <a:schemeClr val="bg1"/>
                  </a:solidFill>
                  <a:latin typeface="黑体" panose="02010609060101010101" pitchFamily="49" charset="-122"/>
                  <a:ea typeface="黑体" panose="02010609060101010101" pitchFamily="49" charset="-122"/>
                </a:rPr>
                <a:t>十堰分行</a:t>
              </a:r>
              <a:endParaRPr lang="en-US" altLang="zh-CN" sz="2400" dirty="0">
                <a:solidFill>
                  <a:schemeClr val="bg1"/>
                </a:solidFill>
                <a:latin typeface="黑体" panose="02010609060101010101" pitchFamily="49" charset="-122"/>
                <a:ea typeface="黑体" panose="02010609060101010101" pitchFamily="49" charset="-122"/>
              </a:endParaRPr>
            </a:p>
          </p:txBody>
        </p:sp>
        <p:sp>
          <p:nvSpPr>
            <p:cNvPr id="9" name="文本框 8">
              <a:extLst>
                <a:ext uri="{FF2B5EF4-FFF2-40B4-BE49-F238E27FC236}">
                  <a16:creationId xmlns="" xmlns:a16="http://schemas.microsoft.com/office/drawing/2014/main" id="{C6336A0D-9760-4666-8274-6D66453F06DE}"/>
                </a:ext>
              </a:extLst>
            </p:cNvPr>
            <p:cNvSpPr txBox="1"/>
            <p:nvPr/>
          </p:nvSpPr>
          <p:spPr>
            <a:xfrm>
              <a:off x="6306877" y="6208285"/>
              <a:ext cx="1682365" cy="307777"/>
            </a:xfrm>
            <a:prstGeom prst="rect">
              <a:avLst/>
            </a:prstGeom>
            <a:noFill/>
          </p:spPr>
          <p:txBody>
            <a:bodyPr wrap="square" rtlCol="0">
              <a:spAutoFit/>
            </a:bodyPr>
            <a:lstStyle/>
            <a:p>
              <a:r>
                <a:rPr lang="en-US" altLang="zh-CN" sz="1400" dirty="0">
                  <a:solidFill>
                    <a:schemeClr val="bg1"/>
                  </a:solidFill>
                  <a:latin typeface="黑体" panose="02010609060101010101" pitchFamily="49" charset="-122"/>
                  <a:ea typeface="黑体" panose="02010609060101010101" pitchFamily="49" charset="-122"/>
                </a:rPr>
                <a:t>SHIYAN BRANCH</a:t>
              </a:r>
              <a:endParaRPr lang="zh-CN" altLang="en-US" sz="1400" dirty="0">
                <a:solidFill>
                  <a:schemeClr val="bg1"/>
                </a:solidFill>
                <a:latin typeface="黑体" panose="02010609060101010101" pitchFamily="49" charset="-122"/>
                <a:ea typeface="黑体" panose="02010609060101010101" pitchFamily="49" charset="-122"/>
              </a:endParaRPr>
            </a:p>
          </p:txBody>
        </p:sp>
        <p:cxnSp>
          <p:nvCxnSpPr>
            <p:cNvPr id="4" name="直接连接符 3">
              <a:extLst>
                <a:ext uri="{FF2B5EF4-FFF2-40B4-BE49-F238E27FC236}">
                  <a16:creationId xmlns="" xmlns:a16="http://schemas.microsoft.com/office/drawing/2014/main" id="{C134A771-F09C-42C7-A826-9744745E1A8C}"/>
                </a:ext>
              </a:extLst>
            </p:cNvPr>
            <p:cNvCxnSpPr>
              <a:cxnSpLocks/>
            </p:cNvCxnSpPr>
            <p:nvPr/>
          </p:nvCxnSpPr>
          <p:spPr>
            <a:xfrm>
              <a:off x="6191804" y="5873003"/>
              <a:ext cx="0" cy="628532"/>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 xmlns:p14="http://schemas.microsoft.com/office/powerpoint/2010/main" val="21996496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601" name="直接连接符 7"/>
          <p:cNvCxnSpPr/>
          <p:nvPr>
            <p:custDataLst>
              <p:tags r:id="rId2"/>
            </p:custDataLst>
          </p:nvPr>
        </p:nvCxnSpPr>
        <p:spPr>
          <a:xfrm>
            <a:off x="1919818" y="2349500"/>
            <a:ext cx="8352367" cy="1588"/>
          </a:xfrm>
          <a:prstGeom prst="line">
            <a:avLst/>
          </a:prstGeom>
          <a:ln w="9525" cap="flat" cmpd="sng">
            <a:solidFill>
              <a:srgbClr val="D9D9D9"/>
            </a:solidFill>
            <a:prstDash val="solid"/>
            <a:round/>
            <a:headEnd type="none" w="med" len="med"/>
            <a:tailEnd type="none" w="med" len="med"/>
          </a:ln>
        </p:spPr>
      </p:cxnSp>
      <p:cxnSp>
        <p:nvCxnSpPr>
          <p:cNvPr id="25602" name="直接连接符 8"/>
          <p:cNvCxnSpPr/>
          <p:nvPr>
            <p:custDataLst>
              <p:tags r:id="rId3"/>
            </p:custDataLst>
          </p:nvPr>
        </p:nvCxnSpPr>
        <p:spPr>
          <a:xfrm>
            <a:off x="1919818" y="3935414"/>
            <a:ext cx="8352367" cy="3175"/>
          </a:xfrm>
          <a:prstGeom prst="line">
            <a:avLst/>
          </a:prstGeom>
          <a:ln w="9525" cap="flat" cmpd="sng">
            <a:solidFill>
              <a:srgbClr val="D9D9D9"/>
            </a:solidFill>
            <a:prstDash val="solid"/>
            <a:round/>
            <a:headEnd type="none" w="med" len="med"/>
            <a:tailEnd type="none" w="med" len="med"/>
          </a:ln>
        </p:spPr>
      </p:cxnSp>
      <p:sp>
        <p:nvSpPr>
          <p:cNvPr id="25603" name="任意多边形 15"/>
          <p:cNvSpPr/>
          <p:nvPr>
            <p:custDataLst>
              <p:tags r:id="rId4"/>
            </p:custDataLst>
          </p:nvPr>
        </p:nvSpPr>
        <p:spPr>
          <a:xfrm>
            <a:off x="1919818" y="2457450"/>
            <a:ext cx="1591733" cy="1390650"/>
          </a:xfrm>
          <a:custGeom>
            <a:avLst/>
            <a:gdLst>
              <a:gd name="txL" fmla="*/ 0 w 1153318"/>
              <a:gd name="txT" fmla="*/ 0 h 1389644"/>
              <a:gd name="txR" fmla="*/ 1153318 w 1153318"/>
              <a:gd name="txB" fmla="*/ 1389644 h 1389644"/>
            </a:gdLst>
            <a:ahLst/>
            <a:cxnLst/>
            <a:rect l="txL" t="txT" r="txR" b="txB"/>
            <a:pathLst>
              <a:path w="1153318" h="1389644">
                <a:moveTo>
                  <a:pt x="0" y="239717"/>
                </a:moveTo>
                <a:lnTo>
                  <a:pt x="2381" y="239717"/>
                </a:lnTo>
                <a:lnTo>
                  <a:pt x="2381" y="371475"/>
                </a:lnTo>
                <a:cubicBezTo>
                  <a:pt x="43156" y="371475"/>
                  <a:pt x="83931" y="371475"/>
                  <a:pt x="124801" y="371475"/>
                </a:cubicBezTo>
                <a:lnTo>
                  <a:pt x="124801" y="239717"/>
                </a:lnTo>
                <a:lnTo>
                  <a:pt x="278499" y="239717"/>
                </a:lnTo>
                <a:lnTo>
                  <a:pt x="256367" y="371475"/>
                </a:lnTo>
                <a:cubicBezTo>
                  <a:pt x="298475" y="371475"/>
                  <a:pt x="340679" y="371475"/>
                  <a:pt x="382788" y="371475"/>
                </a:cubicBezTo>
                <a:cubicBezTo>
                  <a:pt x="385265" y="349246"/>
                  <a:pt x="387742" y="327017"/>
                  <a:pt x="390219" y="304788"/>
                </a:cubicBezTo>
                <a:cubicBezTo>
                  <a:pt x="404795" y="304788"/>
                  <a:pt x="419371" y="304788"/>
                  <a:pt x="433947" y="304788"/>
                </a:cubicBezTo>
                <a:cubicBezTo>
                  <a:pt x="436138" y="327017"/>
                  <a:pt x="438329" y="349246"/>
                  <a:pt x="440520" y="371475"/>
                </a:cubicBezTo>
                <a:cubicBezTo>
                  <a:pt x="482153" y="371475"/>
                  <a:pt x="523880" y="371475"/>
                  <a:pt x="565512" y="371475"/>
                </a:cubicBezTo>
                <a:lnTo>
                  <a:pt x="540710" y="239717"/>
                </a:lnTo>
                <a:lnTo>
                  <a:pt x="585614" y="239717"/>
                </a:lnTo>
                <a:lnTo>
                  <a:pt x="585614" y="371475"/>
                </a:lnTo>
                <a:cubicBezTo>
                  <a:pt x="626389" y="371475"/>
                  <a:pt x="667164" y="371475"/>
                  <a:pt x="707939" y="371475"/>
                </a:cubicBezTo>
                <a:lnTo>
                  <a:pt x="707939" y="239717"/>
                </a:lnTo>
                <a:lnTo>
                  <a:pt x="744579" y="239717"/>
                </a:lnTo>
                <a:lnTo>
                  <a:pt x="745093" y="248065"/>
                </a:lnTo>
                <a:cubicBezTo>
                  <a:pt x="745093" y="289170"/>
                  <a:pt x="745093" y="330370"/>
                  <a:pt x="745093" y="371475"/>
                </a:cubicBezTo>
                <a:cubicBezTo>
                  <a:pt x="783010" y="371475"/>
                  <a:pt x="820832" y="371475"/>
                  <a:pt x="858748" y="371475"/>
                </a:cubicBezTo>
                <a:cubicBezTo>
                  <a:pt x="858748" y="338898"/>
                  <a:pt x="858748" y="306225"/>
                  <a:pt x="858748" y="273552"/>
                </a:cubicBezTo>
                <a:lnTo>
                  <a:pt x="858025" y="239717"/>
                </a:lnTo>
                <a:lnTo>
                  <a:pt x="958399" y="239717"/>
                </a:lnTo>
                <a:lnTo>
                  <a:pt x="958399" y="371475"/>
                </a:lnTo>
                <a:cubicBezTo>
                  <a:pt x="999174" y="371475"/>
                  <a:pt x="1039949" y="371475"/>
                  <a:pt x="1080724" y="371475"/>
                </a:cubicBezTo>
                <a:lnTo>
                  <a:pt x="1080724" y="239717"/>
                </a:lnTo>
                <a:lnTo>
                  <a:pt x="1149927" y="239717"/>
                </a:lnTo>
                <a:lnTo>
                  <a:pt x="1149927" y="1389644"/>
                </a:lnTo>
                <a:lnTo>
                  <a:pt x="0" y="1389644"/>
                </a:lnTo>
                <a:lnTo>
                  <a:pt x="0" y="239717"/>
                </a:lnTo>
                <a:close/>
                <a:moveTo>
                  <a:pt x="412130" y="82880"/>
                </a:moveTo>
                <a:cubicBezTo>
                  <a:pt x="399650" y="153975"/>
                  <a:pt x="391838" y="206003"/>
                  <a:pt x="388599" y="238867"/>
                </a:cubicBezTo>
                <a:cubicBezTo>
                  <a:pt x="402603" y="238867"/>
                  <a:pt x="416703" y="238867"/>
                  <a:pt x="430708" y="238867"/>
                </a:cubicBezTo>
                <a:cubicBezTo>
                  <a:pt x="424515" y="196804"/>
                  <a:pt x="418323" y="144777"/>
                  <a:pt x="412130" y="82880"/>
                </a:cubicBezTo>
                <a:close/>
                <a:moveTo>
                  <a:pt x="707939" y="63526"/>
                </a:moveTo>
                <a:cubicBezTo>
                  <a:pt x="707939" y="91120"/>
                  <a:pt x="707939" y="118619"/>
                  <a:pt x="707939" y="146214"/>
                </a:cubicBezTo>
                <a:cubicBezTo>
                  <a:pt x="721657" y="146214"/>
                  <a:pt x="731279" y="144681"/>
                  <a:pt x="736805" y="141711"/>
                </a:cubicBezTo>
                <a:cubicBezTo>
                  <a:pt x="742330" y="138740"/>
                  <a:pt x="745093" y="129063"/>
                  <a:pt x="745093" y="112679"/>
                </a:cubicBezTo>
                <a:cubicBezTo>
                  <a:pt x="745093" y="105876"/>
                  <a:pt x="745093" y="99073"/>
                  <a:pt x="745093" y="92270"/>
                </a:cubicBezTo>
                <a:cubicBezTo>
                  <a:pt x="745093" y="80485"/>
                  <a:pt x="742426" y="72724"/>
                  <a:pt x="737091" y="69083"/>
                </a:cubicBezTo>
                <a:cubicBezTo>
                  <a:pt x="731851" y="65442"/>
                  <a:pt x="722038" y="63526"/>
                  <a:pt x="707939" y="63526"/>
                </a:cubicBezTo>
                <a:close/>
                <a:moveTo>
                  <a:pt x="124801" y="63526"/>
                </a:moveTo>
                <a:cubicBezTo>
                  <a:pt x="124801" y="95049"/>
                  <a:pt x="124801" y="126572"/>
                  <a:pt x="124801" y="158095"/>
                </a:cubicBezTo>
                <a:cubicBezTo>
                  <a:pt x="128231" y="158287"/>
                  <a:pt x="131279" y="158382"/>
                  <a:pt x="133756" y="158382"/>
                </a:cubicBezTo>
                <a:cubicBezTo>
                  <a:pt x="144998" y="158382"/>
                  <a:pt x="152810" y="156179"/>
                  <a:pt x="157192" y="151771"/>
                </a:cubicBezTo>
                <a:cubicBezTo>
                  <a:pt x="161479" y="147460"/>
                  <a:pt x="163670" y="138357"/>
                  <a:pt x="163670" y="124560"/>
                </a:cubicBezTo>
                <a:cubicBezTo>
                  <a:pt x="163670" y="114403"/>
                  <a:pt x="163670" y="104247"/>
                  <a:pt x="163670" y="94091"/>
                </a:cubicBezTo>
                <a:cubicBezTo>
                  <a:pt x="163670" y="81347"/>
                  <a:pt x="161193" y="73107"/>
                  <a:pt x="156144" y="69274"/>
                </a:cubicBezTo>
                <a:cubicBezTo>
                  <a:pt x="151095" y="65442"/>
                  <a:pt x="140615" y="63526"/>
                  <a:pt x="124801" y="63526"/>
                </a:cubicBezTo>
                <a:close/>
                <a:moveTo>
                  <a:pt x="885995" y="0"/>
                </a:moveTo>
                <a:cubicBezTo>
                  <a:pt x="975166" y="0"/>
                  <a:pt x="1064242" y="0"/>
                  <a:pt x="1153318" y="0"/>
                </a:cubicBezTo>
                <a:cubicBezTo>
                  <a:pt x="1153318" y="24816"/>
                  <a:pt x="1153318" y="49537"/>
                  <a:pt x="1153318" y="74353"/>
                </a:cubicBezTo>
                <a:cubicBezTo>
                  <a:pt x="1129120" y="74353"/>
                  <a:pt x="1104922" y="74353"/>
                  <a:pt x="1080724" y="74353"/>
                </a:cubicBezTo>
                <a:lnTo>
                  <a:pt x="1080724" y="239717"/>
                </a:lnTo>
                <a:lnTo>
                  <a:pt x="958399" y="239717"/>
                </a:lnTo>
                <a:lnTo>
                  <a:pt x="958399" y="74353"/>
                </a:lnTo>
                <a:cubicBezTo>
                  <a:pt x="934296" y="74353"/>
                  <a:pt x="910098" y="74353"/>
                  <a:pt x="885995" y="74353"/>
                </a:cubicBezTo>
                <a:cubicBezTo>
                  <a:pt x="885995" y="49537"/>
                  <a:pt x="885995" y="24816"/>
                  <a:pt x="885995" y="0"/>
                </a:cubicBezTo>
                <a:close/>
                <a:moveTo>
                  <a:pt x="585614" y="0"/>
                </a:moveTo>
                <a:cubicBezTo>
                  <a:pt x="614480" y="0"/>
                  <a:pt x="643347" y="0"/>
                  <a:pt x="672213" y="0"/>
                </a:cubicBezTo>
                <a:cubicBezTo>
                  <a:pt x="729946" y="0"/>
                  <a:pt x="769006" y="1725"/>
                  <a:pt x="789393" y="5270"/>
                </a:cubicBezTo>
                <a:cubicBezTo>
                  <a:pt x="809876" y="8815"/>
                  <a:pt x="826548" y="17822"/>
                  <a:pt x="839409" y="32194"/>
                </a:cubicBezTo>
                <a:cubicBezTo>
                  <a:pt x="852270" y="46662"/>
                  <a:pt x="858748" y="69753"/>
                  <a:pt x="858748" y="101468"/>
                </a:cubicBezTo>
                <a:cubicBezTo>
                  <a:pt x="858748" y="130309"/>
                  <a:pt x="854176" y="149759"/>
                  <a:pt x="845125" y="159724"/>
                </a:cubicBezTo>
                <a:cubicBezTo>
                  <a:pt x="835979" y="169689"/>
                  <a:pt x="818069" y="175629"/>
                  <a:pt x="791298" y="177641"/>
                </a:cubicBezTo>
                <a:cubicBezTo>
                  <a:pt x="815497" y="182336"/>
                  <a:pt x="831787" y="188660"/>
                  <a:pt x="840171" y="196708"/>
                </a:cubicBezTo>
                <a:cubicBezTo>
                  <a:pt x="848459" y="204661"/>
                  <a:pt x="853604" y="211943"/>
                  <a:pt x="855700" y="218554"/>
                </a:cubicBezTo>
                <a:cubicBezTo>
                  <a:pt x="856700" y="221908"/>
                  <a:pt x="857462" y="228160"/>
                  <a:pt x="857974" y="237322"/>
                </a:cubicBezTo>
                <a:lnTo>
                  <a:pt x="858025" y="239717"/>
                </a:lnTo>
                <a:lnTo>
                  <a:pt x="744579" y="239717"/>
                </a:lnTo>
                <a:lnTo>
                  <a:pt x="743605" y="223896"/>
                </a:lnTo>
                <a:cubicBezTo>
                  <a:pt x="742616" y="217740"/>
                  <a:pt x="741140" y="213476"/>
                  <a:pt x="739187" y="211081"/>
                </a:cubicBezTo>
                <a:cubicBezTo>
                  <a:pt x="735185" y="206386"/>
                  <a:pt x="724801" y="203990"/>
                  <a:pt x="707939" y="203990"/>
                </a:cubicBezTo>
                <a:lnTo>
                  <a:pt x="707939" y="239717"/>
                </a:lnTo>
                <a:lnTo>
                  <a:pt x="585614" y="239717"/>
                </a:lnTo>
                <a:lnTo>
                  <a:pt x="585614" y="0"/>
                </a:lnTo>
                <a:close/>
                <a:moveTo>
                  <a:pt x="318767" y="0"/>
                </a:moveTo>
                <a:cubicBezTo>
                  <a:pt x="377643" y="0"/>
                  <a:pt x="436614" y="0"/>
                  <a:pt x="495585" y="0"/>
                </a:cubicBezTo>
                <a:lnTo>
                  <a:pt x="540710" y="239717"/>
                </a:lnTo>
                <a:lnTo>
                  <a:pt x="278499" y="239717"/>
                </a:lnTo>
                <a:lnTo>
                  <a:pt x="318767" y="0"/>
                </a:lnTo>
                <a:close/>
                <a:moveTo>
                  <a:pt x="2381" y="0"/>
                </a:moveTo>
                <a:cubicBezTo>
                  <a:pt x="43537" y="0"/>
                  <a:pt x="84598" y="0"/>
                  <a:pt x="125658" y="0"/>
                </a:cubicBezTo>
                <a:cubicBezTo>
                  <a:pt x="158907" y="0"/>
                  <a:pt x="184534" y="2108"/>
                  <a:pt x="202445" y="6228"/>
                </a:cubicBezTo>
                <a:cubicBezTo>
                  <a:pt x="220355" y="10348"/>
                  <a:pt x="233883" y="16289"/>
                  <a:pt x="242838" y="24050"/>
                </a:cubicBezTo>
                <a:cubicBezTo>
                  <a:pt x="251889" y="31907"/>
                  <a:pt x="257986" y="41296"/>
                  <a:pt x="261130" y="52411"/>
                </a:cubicBezTo>
                <a:cubicBezTo>
                  <a:pt x="264369" y="63526"/>
                  <a:pt x="265989" y="80676"/>
                  <a:pt x="265989" y="103959"/>
                </a:cubicBezTo>
                <a:cubicBezTo>
                  <a:pt x="265989" y="114691"/>
                  <a:pt x="265989" y="125518"/>
                  <a:pt x="265989" y="136345"/>
                </a:cubicBezTo>
                <a:cubicBezTo>
                  <a:pt x="265989" y="160011"/>
                  <a:pt x="262845" y="177354"/>
                  <a:pt x="256652" y="188181"/>
                </a:cubicBezTo>
                <a:cubicBezTo>
                  <a:pt x="250460" y="199008"/>
                  <a:pt x="239123" y="207344"/>
                  <a:pt x="222546" y="213189"/>
                </a:cubicBezTo>
                <a:cubicBezTo>
                  <a:pt x="205970" y="219033"/>
                  <a:pt x="184344" y="221908"/>
                  <a:pt x="157573" y="221908"/>
                </a:cubicBezTo>
                <a:cubicBezTo>
                  <a:pt x="146617" y="221908"/>
                  <a:pt x="135661" y="221908"/>
                  <a:pt x="124801" y="221908"/>
                </a:cubicBezTo>
                <a:lnTo>
                  <a:pt x="124801" y="239717"/>
                </a:lnTo>
                <a:lnTo>
                  <a:pt x="2381" y="239717"/>
                </a:lnTo>
                <a:lnTo>
                  <a:pt x="2381" y="0"/>
                </a:lnTo>
                <a:close/>
              </a:path>
            </a:pathLst>
          </a:custGeom>
          <a:solidFill>
            <a:srgbClr val="C00000"/>
          </a:solidFill>
          <a:ln w="9525">
            <a:noFill/>
          </a:ln>
        </p:spPr>
        <p:txBody>
          <a:bodyPr tIns="396000" bIns="0" anchor="ctr"/>
          <a:lstStyle/>
          <a:p>
            <a:pPr lvl="0" indent="0" algn="ctr">
              <a:buFont typeface="Arial" panose="020B0604020202020204" pitchFamily="34" charset="0"/>
              <a:buNone/>
            </a:pPr>
            <a:r>
              <a:rPr lang="en-US" altLang="zh-CN" sz="7200" dirty="0">
                <a:solidFill>
                  <a:srgbClr val="FFFFFF"/>
                </a:solidFill>
                <a:latin typeface="Impact" panose="020B0806030902050204" pitchFamily="34" charset="0"/>
                <a:ea typeface="微软雅黑" panose="020B0503020204020204" pitchFamily="34" charset="-122"/>
              </a:rPr>
              <a:t>03</a:t>
            </a:r>
            <a:endParaRPr lang="zh-CN" altLang="en-US" sz="7200" dirty="0">
              <a:solidFill>
                <a:srgbClr val="FFFFFF"/>
              </a:solidFill>
              <a:latin typeface="Impact" panose="020B0806030902050204" pitchFamily="34" charset="0"/>
              <a:ea typeface="微软雅黑" panose="020B0503020204020204" pitchFamily="34" charset="-122"/>
            </a:endParaRPr>
          </a:p>
        </p:txBody>
      </p:sp>
      <p:sp>
        <p:nvSpPr>
          <p:cNvPr id="12" name="TextBox 3"/>
          <p:cNvSpPr txBox="1">
            <a:spLocks noChangeArrowheads="1"/>
          </p:cNvSpPr>
          <p:nvPr>
            <p:custDataLst>
              <p:tags r:id="rId5"/>
            </p:custDataLst>
          </p:nvPr>
        </p:nvSpPr>
        <p:spPr bwMode="auto">
          <a:xfrm>
            <a:off x="3833285" y="2660651"/>
            <a:ext cx="6633633" cy="987425"/>
          </a:xfrm>
          <a:prstGeom prst="rect">
            <a:avLst/>
          </a:prstGeom>
          <a:noFill/>
          <a:ln>
            <a:noFill/>
          </a:ln>
        </p:spPr>
        <p:txBody>
          <a:bodyPr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ct val="0"/>
              </a:spcBef>
              <a:spcAft>
                <a:spcPts val="0"/>
              </a:spcAft>
              <a:buClrTx/>
              <a:buSzTx/>
              <a:buFontTx/>
              <a:buNone/>
              <a:defRPr/>
            </a:pPr>
            <a:endParaRPr kumimoji="0" lang="zh-CN" altLang="en-US" sz="6000" b="0" i="0" u="none" strike="noStrike" kern="1200" cap="none" spc="0" normalizeH="0" baseline="-25000" noProof="0" dirty="0" smtClean="0">
              <a:ln>
                <a:noFill/>
              </a:ln>
              <a:solidFill>
                <a:srgbClr val="626262"/>
              </a:solidFill>
              <a:effectLst/>
              <a:uLnTx/>
              <a:uFillTx/>
              <a:latin typeface="+mn-lt"/>
              <a:ea typeface="+mn-ea"/>
              <a:cs typeface="+mn-cs"/>
            </a:endParaRPr>
          </a:p>
        </p:txBody>
      </p:sp>
      <p:sp>
        <p:nvSpPr>
          <p:cNvPr id="25605" name="TextBox 6"/>
          <p:cNvSpPr txBox="1"/>
          <p:nvPr/>
        </p:nvSpPr>
        <p:spPr>
          <a:xfrm>
            <a:off x="3572823" y="2575730"/>
            <a:ext cx="8039380" cy="1067343"/>
          </a:xfrm>
          <a:prstGeom prst="rect">
            <a:avLst/>
          </a:prstGeom>
          <a:noFill/>
          <a:ln w="9525">
            <a:noFill/>
          </a:ln>
        </p:spPr>
        <p:txBody>
          <a:bodyPr wrap="none" anchor="t">
            <a:spAutoFit/>
          </a:bodyPr>
          <a:lstStyle/>
          <a:p>
            <a:pPr lvl="0">
              <a:lnSpc>
                <a:spcPct val="130000"/>
              </a:lnSpc>
              <a:defRPr/>
            </a:pPr>
            <a:r>
              <a:rPr lang="en-US" altLang="zh-CN" sz="5400" dirty="0" smtClean="0">
                <a:latin typeface="微软雅黑" pitchFamily="34" charset="-122"/>
                <a:ea typeface="微软雅黑" pitchFamily="34" charset="-122"/>
                <a:cs typeface="Arial" panose="020B0604020202020204" pitchFamily="34" charset="0"/>
              </a:rPr>
              <a:t>2018</a:t>
            </a:r>
            <a:r>
              <a:rPr lang="zh-CN" altLang="en-US" sz="5400" dirty="0" smtClean="0">
                <a:latin typeface="微软雅黑" pitchFamily="34" charset="-122"/>
                <a:ea typeface="微软雅黑" pitchFamily="34" charset="-122"/>
                <a:cs typeface="Arial" panose="020B0604020202020204" pitchFamily="34" charset="0"/>
              </a:rPr>
              <a:t>年中信银行业务思路</a:t>
            </a:r>
            <a:endParaRPr lang="zh-CN" altLang="en-US" sz="5400" dirty="0">
              <a:latin typeface="微软雅黑" pitchFamily="34" charset="-122"/>
              <a:ea typeface="微软雅黑" pitchFamily="34" charset="-122"/>
              <a:cs typeface="Arial" panose="020B0604020202020204" pitchFamily="34" charset="0"/>
            </a:endParaRPr>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等腰三角形 4">
            <a:extLst>
              <a:ext uri="{FF2B5EF4-FFF2-40B4-BE49-F238E27FC236}">
                <a16:creationId xmlns="" xmlns:a16="http://schemas.microsoft.com/office/drawing/2014/main" id="{8AF4A9DB-702F-4841-8E7C-1706825CF1D9}"/>
              </a:ext>
            </a:extLst>
          </p:cNvPr>
          <p:cNvSpPr/>
          <p:nvPr/>
        </p:nvSpPr>
        <p:spPr>
          <a:xfrm rot="10800000">
            <a:off x="4331368" y="0"/>
            <a:ext cx="3529263" cy="834189"/>
          </a:xfrm>
          <a:prstGeom prst="triangle">
            <a:avLst/>
          </a:prstGeom>
          <a:solidFill>
            <a:srgbClr val="C20F24"/>
          </a:solidFill>
          <a:ln>
            <a:solidFill>
              <a:srgbClr val="C20F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标题 7"/>
          <p:cNvSpPr>
            <a:spLocks noGrp="1"/>
          </p:cNvSpPr>
          <p:nvPr>
            <p:ph type="title"/>
          </p:nvPr>
        </p:nvSpPr>
        <p:spPr>
          <a:xfrm>
            <a:off x="838199" y="171408"/>
            <a:ext cx="10515600" cy="1325563"/>
          </a:xfrm>
        </p:spPr>
        <p:txBody>
          <a:bodyPr>
            <a:normAutofit/>
          </a:bodyPr>
          <a:lstStyle/>
          <a:p>
            <a:r>
              <a:rPr lang="zh-CN" altLang="en-US" sz="3600" b="1" dirty="0" smtClean="0"/>
              <a:t>我们的成果</a:t>
            </a:r>
            <a:endParaRPr lang="zh-CN" altLang="en-US" sz="3600" b="1" dirty="0"/>
          </a:p>
        </p:txBody>
      </p:sp>
      <p:sp>
        <p:nvSpPr>
          <p:cNvPr id="10" name="TextBox 9"/>
          <p:cNvSpPr txBox="1"/>
          <p:nvPr/>
        </p:nvSpPr>
        <p:spPr>
          <a:xfrm>
            <a:off x="1473958" y="1897039"/>
            <a:ext cx="5076967" cy="584775"/>
          </a:xfrm>
          <a:prstGeom prst="rect">
            <a:avLst/>
          </a:prstGeom>
          <a:noFill/>
        </p:spPr>
        <p:txBody>
          <a:bodyPr wrap="square" rtlCol="0">
            <a:spAutoFit/>
          </a:bodyPr>
          <a:lstStyle/>
          <a:p>
            <a:endParaRPr lang="zh-CN" altLang="en-US" sz="3200" dirty="0"/>
          </a:p>
        </p:txBody>
      </p:sp>
      <p:sp>
        <p:nvSpPr>
          <p:cNvPr id="6" name="矩形 5"/>
          <p:cNvSpPr/>
          <p:nvPr/>
        </p:nvSpPr>
        <p:spPr>
          <a:xfrm>
            <a:off x="1478842" y="1646535"/>
            <a:ext cx="8817063" cy="1938992"/>
          </a:xfrm>
          <a:prstGeom prst="rect">
            <a:avLst/>
          </a:prstGeom>
        </p:spPr>
        <p:txBody>
          <a:bodyPr wrap="square">
            <a:spAutoFit/>
          </a:bodyPr>
          <a:lstStyle/>
          <a:p>
            <a:r>
              <a:rPr lang="en-US" altLang="zh-CN" sz="2400" dirty="0" smtClean="0">
                <a:latin typeface="微软雅黑" pitchFamily="34" charset="-122"/>
                <a:ea typeface="微软雅黑" pitchFamily="34" charset="-122"/>
              </a:rPr>
              <a:t>2017</a:t>
            </a:r>
            <a:r>
              <a:rPr lang="zh-CN" altLang="en-US" sz="2400" dirty="0" smtClean="0">
                <a:latin typeface="微软雅黑" pitchFamily="34" charset="-122"/>
                <a:ea typeface="微软雅黑" pitchFamily="34" charset="-122"/>
              </a:rPr>
              <a:t>年，成功将恒大地产集团引进十堰；新增归集扩缴单位客户总人数</a:t>
            </a:r>
            <a:r>
              <a:rPr lang="en-US" altLang="zh-CN" sz="3600" dirty="0" smtClean="0">
                <a:solidFill>
                  <a:srgbClr val="FF0000"/>
                </a:solidFill>
                <a:latin typeface="微软雅黑" pitchFamily="34" charset="-122"/>
                <a:ea typeface="微软雅黑" pitchFamily="34" charset="-122"/>
              </a:rPr>
              <a:t>400</a:t>
            </a:r>
            <a:r>
              <a:rPr lang="zh-CN" altLang="en-US" sz="3600" dirty="0" smtClean="0">
                <a:solidFill>
                  <a:srgbClr val="FF0000"/>
                </a:solidFill>
                <a:latin typeface="微软雅黑" pitchFamily="34" charset="-122"/>
                <a:ea typeface="微软雅黑" pitchFamily="34" charset="-122"/>
              </a:rPr>
              <a:t>余人。</a:t>
            </a:r>
            <a:r>
              <a:rPr lang="en-US" altLang="zh-CN" sz="2400" dirty="0" smtClean="0">
                <a:latin typeface="微软雅黑" pitchFamily="34" charset="-122"/>
                <a:ea typeface="微软雅黑" pitchFamily="34" charset="-122"/>
              </a:rPr>
              <a:t>2018</a:t>
            </a:r>
            <a:r>
              <a:rPr lang="zh-CN" altLang="en-US" sz="2400" dirty="0" smtClean="0">
                <a:latin typeface="微软雅黑" pitchFamily="34" charset="-122"/>
                <a:ea typeface="微软雅黑" pitchFamily="34" charset="-122"/>
              </a:rPr>
              <a:t>年已新增归集</a:t>
            </a:r>
            <a:r>
              <a:rPr lang="en-US" altLang="zh-CN" sz="3600" dirty="0" smtClean="0">
                <a:solidFill>
                  <a:srgbClr val="FF0000"/>
                </a:solidFill>
                <a:latin typeface="微软雅黑" pitchFamily="34" charset="-122"/>
                <a:ea typeface="微软雅黑" pitchFamily="34" charset="-122"/>
              </a:rPr>
              <a:t>200</a:t>
            </a:r>
            <a:r>
              <a:rPr lang="zh-CN" altLang="en-US" sz="3600" dirty="0" smtClean="0">
                <a:solidFill>
                  <a:srgbClr val="FF0000"/>
                </a:solidFill>
                <a:latin typeface="微软雅黑" pitchFamily="34" charset="-122"/>
                <a:ea typeface="微软雅黑" pitchFamily="34" charset="-122"/>
              </a:rPr>
              <a:t>余人</a:t>
            </a:r>
            <a:r>
              <a:rPr lang="zh-CN" altLang="en-US" sz="2400" dirty="0" smtClean="0">
                <a:latin typeface="微软雅黑" pitchFamily="34" charset="-122"/>
                <a:ea typeface="微软雅黑" pitchFamily="34" charset="-122"/>
              </a:rPr>
              <a:t>，目前储备归集人数</a:t>
            </a:r>
            <a:r>
              <a:rPr lang="zh-CN" altLang="en-US" sz="3600" dirty="0" smtClean="0">
                <a:solidFill>
                  <a:srgbClr val="FF0000"/>
                </a:solidFill>
                <a:latin typeface="微软雅黑" pitchFamily="34" charset="-122"/>
                <a:ea typeface="微软雅黑" pitchFamily="34" charset="-122"/>
              </a:rPr>
              <a:t>近千人</a:t>
            </a:r>
            <a:r>
              <a:rPr lang="zh-CN" altLang="en-US" sz="2400" dirty="0" smtClean="0">
                <a:latin typeface="微软雅黑" pitchFamily="34" charset="-122"/>
                <a:ea typeface="微软雅黑" pitchFamily="34" charset="-122"/>
              </a:rPr>
              <a:t>。虽然我们的工作刚起步，但是我们有信心、有措施完成市公积金中心给我们下达的各项任务。</a:t>
            </a:r>
          </a:p>
        </p:txBody>
      </p:sp>
      <p:pic>
        <p:nvPicPr>
          <p:cNvPr id="7" name="图片 6"/>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9812738" y="5915299"/>
            <a:ext cx="2147248" cy="724338"/>
          </a:xfrm>
          <a:prstGeom prst="rect">
            <a:avLst/>
          </a:prstGeom>
        </p:spPr>
      </p:pic>
    </p:spTree>
    <p:extLst>
      <p:ext uri="{BB962C8B-B14F-4D97-AF65-F5344CB8AC3E}">
        <p14:creationId xmlns="" xmlns:p14="http://schemas.microsoft.com/office/powerpoint/2010/main" val="23873391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等腰三角形 4">
            <a:extLst>
              <a:ext uri="{FF2B5EF4-FFF2-40B4-BE49-F238E27FC236}">
                <a16:creationId xmlns="" xmlns:a16="http://schemas.microsoft.com/office/drawing/2014/main" id="{8AF4A9DB-702F-4841-8E7C-1706825CF1D9}"/>
              </a:ext>
            </a:extLst>
          </p:cNvPr>
          <p:cNvSpPr/>
          <p:nvPr/>
        </p:nvSpPr>
        <p:spPr>
          <a:xfrm rot="10800000">
            <a:off x="4331368" y="0"/>
            <a:ext cx="3529263" cy="834189"/>
          </a:xfrm>
          <a:prstGeom prst="triangle">
            <a:avLst/>
          </a:prstGeom>
          <a:solidFill>
            <a:srgbClr val="C20F24"/>
          </a:solidFill>
          <a:ln>
            <a:solidFill>
              <a:srgbClr val="C20F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6" name="图片 25"/>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9812738" y="5915299"/>
            <a:ext cx="2147248" cy="724338"/>
          </a:xfrm>
          <a:prstGeom prst="rect">
            <a:avLst/>
          </a:prstGeom>
        </p:spPr>
      </p:pic>
      <p:sp>
        <p:nvSpPr>
          <p:cNvPr id="8" name="标题 7"/>
          <p:cNvSpPr>
            <a:spLocks noGrp="1"/>
          </p:cNvSpPr>
          <p:nvPr>
            <p:ph type="title"/>
          </p:nvPr>
        </p:nvSpPr>
        <p:spPr>
          <a:xfrm>
            <a:off x="838200" y="641268"/>
            <a:ext cx="10515600" cy="1049420"/>
          </a:xfrm>
        </p:spPr>
        <p:txBody>
          <a:bodyPr>
            <a:normAutofit/>
          </a:bodyPr>
          <a:lstStyle/>
          <a:p>
            <a:r>
              <a:rPr lang="zh-CN" altLang="en-US" sz="3600" b="1" dirty="0"/>
              <a:t>十堰</a:t>
            </a:r>
            <a:r>
              <a:rPr lang="zh-CN" altLang="en-US" sz="3600" b="1" dirty="0" smtClean="0"/>
              <a:t>分行</a:t>
            </a:r>
            <a:r>
              <a:rPr lang="en-US" altLang="zh-CN" sz="3600" b="1" dirty="0" smtClean="0"/>
              <a:t>2018</a:t>
            </a:r>
            <a:r>
              <a:rPr lang="zh-CN" altLang="en-US" sz="3600" b="1" dirty="0" smtClean="0"/>
              <a:t>年公积金业务的措施</a:t>
            </a:r>
            <a:endParaRPr lang="zh-CN" altLang="en-US" sz="3600" b="1" dirty="0"/>
          </a:p>
        </p:txBody>
      </p:sp>
      <p:sp>
        <p:nvSpPr>
          <p:cNvPr id="10" name="TextBox 9"/>
          <p:cNvSpPr txBox="1"/>
          <p:nvPr/>
        </p:nvSpPr>
        <p:spPr>
          <a:xfrm>
            <a:off x="1473958" y="1897039"/>
            <a:ext cx="5076967" cy="584775"/>
          </a:xfrm>
          <a:prstGeom prst="rect">
            <a:avLst/>
          </a:prstGeom>
          <a:noFill/>
        </p:spPr>
        <p:txBody>
          <a:bodyPr wrap="square" rtlCol="0">
            <a:spAutoFit/>
          </a:bodyPr>
          <a:lstStyle/>
          <a:p>
            <a:endParaRPr lang="zh-CN" altLang="en-US" sz="3200" dirty="0"/>
          </a:p>
        </p:txBody>
      </p:sp>
      <p:sp>
        <p:nvSpPr>
          <p:cNvPr id="28673" name="Rectangle 1"/>
          <p:cNvSpPr>
            <a:spLocks noChangeArrowheads="1"/>
          </p:cNvSpPr>
          <p:nvPr/>
        </p:nvSpPr>
        <p:spPr bwMode="auto">
          <a:xfrm>
            <a:off x="451556" y="1862667"/>
            <a:ext cx="106680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06400" algn="just" defTabSz="914400" rtl="0" eaLnBrk="1" fontAlgn="base" latinLnBrk="0" hangingPunct="1">
              <a:lnSpc>
                <a:spcPct val="100000"/>
              </a:lnSpc>
              <a:spcBef>
                <a:spcPct val="0"/>
              </a:spcBef>
              <a:spcAft>
                <a:spcPct val="0"/>
              </a:spcAft>
              <a:buClrTx/>
              <a:buSzTx/>
              <a:buFontTx/>
              <a:buNone/>
              <a:tabLst/>
            </a:pPr>
            <a:r>
              <a:rPr kumimoji="0" lang="zh-CN" altLang="zh-CN" sz="2400" b="0" i="0" u="none" strike="noStrike" cap="none" normalizeH="0" baseline="0" dirty="0" smtClean="0">
                <a:ln>
                  <a:noFill/>
                </a:ln>
                <a:solidFill>
                  <a:schemeClr val="tx1"/>
                </a:solidFill>
                <a:effectLst/>
                <a:latin typeface="微软雅黑" pitchFamily="34" charset="-122"/>
                <a:ea typeface="微软雅黑" pitchFamily="34" charset="-122"/>
                <a:cs typeface="Times New Roman" pitchFamily="18" charset="0"/>
              </a:rPr>
              <a:t>1</a:t>
            </a:r>
            <a:r>
              <a:rPr kumimoji="0" lang="zh-CN" sz="2400" b="0" i="0" u="none" strike="noStrike" cap="none" normalizeH="0" baseline="0" dirty="0" smtClean="0">
                <a:ln>
                  <a:noFill/>
                </a:ln>
                <a:solidFill>
                  <a:schemeClr val="tx1"/>
                </a:solidFill>
                <a:effectLst/>
                <a:latin typeface="微软雅黑" pitchFamily="34" charset="-122"/>
                <a:ea typeface="微软雅黑" pitchFamily="34" charset="-122"/>
                <a:cs typeface="Times New Roman" pitchFamily="18" charset="0"/>
              </a:rPr>
              <a:t>、</a:t>
            </a:r>
            <a:r>
              <a:rPr kumimoji="0" lang="zh-CN" sz="2400" b="1" i="0" u="none" strike="noStrike" cap="none" normalizeH="0" baseline="0" dirty="0" smtClean="0">
                <a:ln>
                  <a:noFill/>
                </a:ln>
                <a:solidFill>
                  <a:schemeClr val="tx1"/>
                </a:solidFill>
                <a:effectLst/>
                <a:latin typeface="微软雅黑" pitchFamily="34" charset="-122"/>
                <a:ea typeface="微软雅黑" pitchFamily="34" charset="-122"/>
                <a:cs typeface="Times New Roman" pitchFamily="18" charset="0"/>
              </a:rPr>
              <a:t>重点营销企业</a:t>
            </a:r>
            <a:r>
              <a:rPr kumimoji="0" lang="zh-CN" sz="2400" b="0" i="0" u="none" strike="noStrike" cap="none" normalizeH="0" baseline="0" dirty="0" smtClean="0">
                <a:ln>
                  <a:noFill/>
                </a:ln>
                <a:solidFill>
                  <a:schemeClr val="tx1"/>
                </a:solidFill>
                <a:effectLst/>
                <a:latin typeface="微软雅黑" pitchFamily="34" charset="-122"/>
                <a:ea typeface="微软雅黑" pitchFamily="34" charset="-122"/>
                <a:cs typeface="Times New Roman" pitchFamily="18" charset="0"/>
              </a:rPr>
              <a:t>：新建企业、民营企业和新迁</a:t>
            </a:r>
            <a:r>
              <a:rPr kumimoji="0" lang="zh-CN" sz="2400" b="0" i="0" u="none" strike="noStrike" cap="none" normalizeH="0" baseline="0" smtClean="0">
                <a:ln>
                  <a:noFill/>
                </a:ln>
                <a:solidFill>
                  <a:schemeClr val="tx1"/>
                </a:solidFill>
                <a:effectLst/>
                <a:latin typeface="微软雅黑" pitchFamily="34" charset="-122"/>
                <a:ea typeface="微软雅黑" pitchFamily="34" charset="-122"/>
                <a:cs typeface="Times New Roman" pitchFamily="18" charset="0"/>
              </a:rPr>
              <a:t>址到</a:t>
            </a:r>
            <a:r>
              <a:rPr kumimoji="0" lang="zh-CN" altLang="en-US" sz="2400" b="0" i="0" u="none" strike="noStrike" cap="none" normalizeH="0" baseline="0" smtClean="0">
                <a:ln>
                  <a:noFill/>
                </a:ln>
                <a:solidFill>
                  <a:schemeClr val="tx1"/>
                </a:solidFill>
                <a:effectLst/>
                <a:latin typeface="微软雅黑" pitchFamily="34" charset="-122"/>
                <a:ea typeface="微软雅黑" pitchFamily="34" charset="-122"/>
                <a:cs typeface="Times New Roman" pitchFamily="18" charset="0"/>
              </a:rPr>
              <a:t>十堰</a:t>
            </a:r>
            <a:r>
              <a:rPr kumimoji="0" lang="zh-CN" sz="2400" b="0" i="0" u="none" strike="noStrike" cap="none" normalizeH="0" baseline="0" smtClean="0">
                <a:ln>
                  <a:noFill/>
                </a:ln>
                <a:solidFill>
                  <a:schemeClr val="tx1"/>
                </a:solidFill>
                <a:effectLst/>
                <a:latin typeface="微软雅黑" pitchFamily="34" charset="-122"/>
                <a:ea typeface="微软雅黑" pitchFamily="34" charset="-122"/>
                <a:cs typeface="Times New Roman" pitchFamily="18" charset="0"/>
              </a:rPr>
              <a:t>市</a:t>
            </a:r>
            <a:r>
              <a:rPr kumimoji="0" lang="zh-CN" sz="2400" b="0" i="0" u="none" strike="noStrike" cap="none" normalizeH="0" baseline="0" dirty="0" smtClean="0">
                <a:ln>
                  <a:noFill/>
                </a:ln>
                <a:solidFill>
                  <a:schemeClr val="tx1"/>
                </a:solidFill>
                <a:effectLst/>
                <a:latin typeface="微软雅黑" pitchFamily="34" charset="-122"/>
                <a:ea typeface="微软雅黑" pitchFamily="34" charset="-122"/>
                <a:cs typeface="Times New Roman" pitchFamily="18" charset="0"/>
              </a:rPr>
              <a:t>的大中型国企、拟上市企业。</a:t>
            </a:r>
            <a:endParaRPr kumimoji="0" lang="zh-CN" sz="2400" b="0"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endParaRPr>
          </a:p>
          <a:p>
            <a:pPr marL="0" marR="0" lvl="0" indent="406400" algn="just" defTabSz="914400" rtl="0" eaLnBrk="0" fontAlgn="base" latinLnBrk="0" hangingPunct="0">
              <a:lnSpc>
                <a:spcPct val="100000"/>
              </a:lnSpc>
              <a:spcBef>
                <a:spcPct val="0"/>
              </a:spcBef>
              <a:spcAft>
                <a:spcPct val="0"/>
              </a:spcAft>
              <a:buClrTx/>
              <a:buSzTx/>
              <a:buFontTx/>
              <a:buNone/>
              <a:tabLst/>
            </a:pPr>
            <a:r>
              <a:rPr kumimoji="0" lang="zh-CN" altLang="zh-CN" sz="2400" b="0" i="0" u="none" strike="noStrike" cap="none" normalizeH="0" baseline="0" dirty="0" smtClean="0">
                <a:ln>
                  <a:noFill/>
                </a:ln>
                <a:solidFill>
                  <a:schemeClr val="tx1"/>
                </a:solidFill>
                <a:effectLst/>
                <a:latin typeface="微软雅黑" pitchFamily="34" charset="-122"/>
                <a:ea typeface="微软雅黑" pitchFamily="34" charset="-122"/>
                <a:cs typeface="Times New Roman" pitchFamily="18" charset="0"/>
              </a:rPr>
              <a:t>2</a:t>
            </a:r>
            <a:r>
              <a:rPr kumimoji="0" lang="zh-CN" sz="2400" b="0" i="0" u="none" strike="noStrike" cap="none" normalizeH="0" baseline="0" dirty="0" smtClean="0">
                <a:ln>
                  <a:noFill/>
                </a:ln>
                <a:solidFill>
                  <a:schemeClr val="tx1"/>
                </a:solidFill>
                <a:effectLst/>
                <a:latin typeface="微软雅黑" pitchFamily="34" charset="-122"/>
                <a:ea typeface="微软雅黑" pitchFamily="34" charset="-122"/>
                <a:cs typeface="Times New Roman" pitchFamily="18" charset="0"/>
              </a:rPr>
              <a:t>、</a:t>
            </a:r>
            <a:r>
              <a:rPr kumimoji="0" lang="zh-CN" sz="2400" b="1" i="0" u="none" strike="noStrike" cap="none" normalizeH="0" baseline="0" dirty="0" smtClean="0">
                <a:ln>
                  <a:noFill/>
                </a:ln>
                <a:solidFill>
                  <a:schemeClr val="tx1"/>
                </a:solidFill>
                <a:effectLst/>
                <a:latin typeface="微软雅黑" pitchFamily="34" charset="-122"/>
                <a:ea typeface="微软雅黑" pitchFamily="34" charset="-122"/>
                <a:cs typeface="Times New Roman" pitchFamily="18" charset="0"/>
              </a:rPr>
              <a:t>我行的对公客户</a:t>
            </a:r>
            <a:r>
              <a:rPr kumimoji="0" lang="zh-CN" sz="2400" b="0" i="0" u="none" strike="noStrike" cap="none" normalizeH="0" baseline="0" dirty="0" smtClean="0">
                <a:ln>
                  <a:noFill/>
                </a:ln>
                <a:solidFill>
                  <a:schemeClr val="tx1"/>
                </a:solidFill>
                <a:effectLst/>
                <a:latin typeface="微软雅黑" pitchFamily="34" charset="-122"/>
                <a:ea typeface="微软雅黑" pitchFamily="34" charset="-122"/>
                <a:cs typeface="Times New Roman" pitchFamily="18" charset="0"/>
              </a:rPr>
              <a:t>。我行可以将对公客户名单与公积金中心已经缴交的单位名单进行匹配，筛选出尚未缴交公积金的单位进行逐户营销。特别是我行的授信客户，是我行的重点营销对象。</a:t>
            </a:r>
            <a:endParaRPr kumimoji="0" lang="zh-CN" sz="2400" b="0"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endParaRPr>
          </a:p>
          <a:p>
            <a:pPr marL="0" marR="0" lvl="0" indent="406400" algn="just" defTabSz="914400" rtl="0" eaLnBrk="0" fontAlgn="base" latinLnBrk="0" hangingPunct="0">
              <a:lnSpc>
                <a:spcPct val="100000"/>
              </a:lnSpc>
              <a:spcBef>
                <a:spcPct val="0"/>
              </a:spcBef>
              <a:spcAft>
                <a:spcPct val="0"/>
              </a:spcAft>
              <a:buClrTx/>
              <a:buSzTx/>
              <a:buFontTx/>
              <a:buNone/>
              <a:tabLst/>
            </a:pPr>
            <a:r>
              <a:rPr kumimoji="0" lang="zh-CN" altLang="zh-CN" sz="2400" b="0" i="0" u="none" strike="noStrike" cap="none" normalizeH="0" baseline="0" dirty="0" smtClean="0">
                <a:ln>
                  <a:noFill/>
                </a:ln>
                <a:solidFill>
                  <a:schemeClr val="tx1"/>
                </a:solidFill>
                <a:effectLst/>
                <a:latin typeface="微软雅黑" pitchFamily="34" charset="-122"/>
                <a:ea typeface="微软雅黑" pitchFamily="34" charset="-122"/>
                <a:cs typeface="Times New Roman" pitchFamily="18" charset="0"/>
              </a:rPr>
              <a:t>3</a:t>
            </a:r>
            <a:r>
              <a:rPr kumimoji="0" lang="zh-CN" sz="2400" b="0" i="0" u="none" strike="noStrike" cap="none" normalizeH="0" baseline="0" dirty="0" smtClean="0">
                <a:ln>
                  <a:noFill/>
                </a:ln>
                <a:solidFill>
                  <a:schemeClr val="tx1"/>
                </a:solidFill>
                <a:effectLst/>
                <a:latin typeface="微软雅黑" pitchFamily="34" charset="-122"/>
                <a:ea typeface="微软雅黑" pitchFamily="34" charset="-122"/>
                <a:cs typeface="Times New Roman" pitchFamily="18" charset="0"/>
              </a:rPr>
              <a:t>、</a:t>
            </a:r>
            <a:r>
              <a:rPr kumimoji="0" lang="zh-CN" sz="2400" b="1" i="0" u="none" strike="noStrike" cap="none" normalizeH="0" baseline="0" dirty="0" smtClean="0">
                <a:ln>
                  <a:noFill/>
                </a:ln>
                <a:solidFill>
                  <a:schemeClr val="tx1"/>
                </a:solidFill>
                <a:effectLst/>
                <a:latin typeface="微软雅黑" pitchFamily="34" charset="-122"/>
                <a:ea typeface="微软雅黑" pitchFamily="34" charset="-122"/>
                <a:cs typeface="Times New Roman" pitchFamily="18" charset="0"/>
              </a:rPr>
              <a:t>以讲座、面谈等方式</a:t>
            </a:r>
            <a:r>
              <a:rPr kumimoji="0" lang="zh-CN" sz="2400" b="0" i="0" u="none" strike="noStrike" cap="none" normalizeH="0" baseline="0" dirty="0" smtClean="0">
                <a:ln>
                  <a:noFill/>
                </a:ln>
                <a:solidFill>
                  <a:schemeClr val="tx1"/>
                </a:solidFill>
                <a:effectLst/>
                <a:latin typeface="微软雅黑" pitchFamily="34" charset="-122"/>
                <a:ea typeface="微软雅黑" pitchFamily="34" charset="-122"/>
                <a:cs typeface="Times New Roman" pitchFamily="18" charset="0"/>
              </a:rPr>
              <a:t>，联合公积金中心的专业人士到我行进行公积金政策的宣讲，或联合客户经理到单位进行一对一营销。</a:t>
            </a:r>
            <a:endParaRPr kumimoji="0" lang="zh-CN" sz="2400" b="0"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endParaRPr>
          </a:p>
        </p:txBody>
      </p:sp>
      <p:sp>
        <p:nvSpPr>
          <p:cNvPr id="7" name="TextBox 6"/>
          <p:cNvSpPr txBox="1"/>
          <p:nvPr/>
        </p:nvSpPr>
        <p:spPr>
          <a:xfrm>
            <a:off x="558175" y="5391397"/>
            <a:ext cx="10405413" cy="800219"/>
          </a:xfrm>
          <a:prstGeom prst="rect">
            <a:avLst/>
          </a:prstGeom>
          <a:noFill/>
        </p:spPr>
        <p:txBody>
          <a:bodyPr wrap="none" rtlCol="0">
            <a:spAutoFit/>
          </a:bodyPr>
          <a:lstStyle/>
          <a:p>
            <a:r>
              <a:rPr lang="en-US" altLang="zh-CN" sz="2800" b="1" dirty="0" smtClean="0">
                <a:latin typeface="微软雅黑" pitchFamily="34" charset="-122"/>
                <a:ea typeface="微软雅黑" pitchFamily="34" charset="-122"/>
              </a:rPr>
              <a:t>2018</a:t>
            </a:r>
            <a:r>
              <a:rPr lang="zh-CN" altLang="en-US" sz="2800" b="1" dirty="0" smtClean="0">
                <a:latin typeface="微软雅黑" pitchFamily="34" charset="-122"/>
                <a:ea typeface="微软雅黑" pitchFamily="34" charset="-122"/>
              </a:rPr>
              <a:t>年目标：中信银行将利用自身资质支持归集扩面工作最大化</a:t>
            </a:r>
          </a:p>
          <a:p>
            <a:endParaRPr lang="zh-CN" altLang="en-US" dirty="0"/>
          </a:p>
        </p:txBody>
      </p:sp>
    </p:spTree>
    <p:extLst>
      <p:ext uri="{BB962C8B-B14F-4D97-AF65-F5344CB8AC3E}">
        <p14:creationId xmlns="" xmlns:p14="http://schemas.microsoft.com/office/powerpoint/2010/main" val="24041465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等腰三角形 4">
            <a:extLst>
              <a:ext uri="{FF2B5EF4-FFF2-40B4-BE49-F238E27FC236}">
                <a16:creationId xmlns="" xmlns:a16="http://schemas.microsoft.com/office/drawing/2014/main" id="{1C3CE117-91E9-49D6-8D9C-156EB7AE77C4}"/>
              </a:ext>
            </a:extLst>
          </p:cNvPr>
          <p:cNvSpPr/>
          <p:nvPr/>
        </p:nvSpPr>
        <p:spPr>
          <a:xfrm rot="10800000">
            <a:off x="4315326" y="0"/>
            <a:ext cx="3529263" cy="834189"/>
          </a:xfrm>
          <a:prstGeom prst="triangle">
            <a:avLst/>
          </a:prstGeom>
          <a:solidFill>
            <a:srgbClr val="C20F24"/>
          </a:solidFill>
          <a:ln>
            <a:solidFill>
              <a:srgbClr val="C20F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6">
            <a:extLst>
              <a:ext uri="{FF2B5EF4-FFF2-40B4-BE49-F238E27FC236}">
                <a16:creationId xmlns="" xmlns:a16="http://schemas.microsoft.com/office/drawing/2014/main" id="{1A403340-05E4-45D7-A086-17FDAEE45819}"/>
              </a:ext>
            </a:extLst>
          </p:cNvPr>
          <p:cNvSpPr txBox="1"/>
          <p:nvPr/>
        </p:nvSpPr>
        <p:spPr>
          <a:xfrm>
            <a:off x="1217698" y="1078881"/>
            <a:ext cx="9405145" cy="3785652"/>
          </a:xfrm>
          <a:prstGeom prst="rect">
            <a:avLst/>
          </a:prstGeom>
          <a:noFill/>
        </p:spPr>
        <p:txBody>
          <a:bodyPr wrap="square" rtlCol="0">
            <a:spAutoFit/>
          </a:bodyPr>
          <a:lstStyle/>
          <a:p>
            <a:pPr algn="ctr"/>
            <a:endParaRPr lang="en-US" altLang="zh-CN" sz="6000" b="1" dirty="0">
              <a:solidFill>
                <a:srgbClr val="C30F23"/>
              </a:solidFill>
              <a:latin typeface="微软雅黑" panose="020B0503020204020204" pitchFamily="34" charset="-122"/>
              <a:ea typeface="微软雅黑" panose="020B0503020204020204" pitchFamily="34" charset="-122"/>
            </a:endParaRPr>
          </a:p>
          <a:p>
            <a:pPr algn="ctr"/>
            <a:r>
              <a:rPr lang="en-US" altLang="zh-CN" sz="6000" b="1" dirty="0" smtClean="0">
                <a:solidFill>
                  <a:srgbClr val="C30F23"/>
                </a:solidFill>
                <a:latin typeface="微软雅黑" panose="020B0503020204020204" pitchFamily="34" charset="-122"/>
                <a:ea typeface="微软雅黑" panose="020B0503020204020204" pitchFamily="34" charset="-122"/>
              </a:rPr>
              <a:t>2018 </a:t>
            </a:r>
            <a:r>
              <a:rPr lang="zh-CN" altLang="en-US" sz="6000" b="1" dirty="0" smtClean="0">
                <a:solidFill>
                  <a:srgbClr val="C30F23"/>
                </a:solidFill>
                <a:latin typeface="微软雅黑" panose="020B0503020204020204" pitchFamily="34" charset="-122"/>
                <a:ea typeface="微软雅黑" panose="020B0503020204020204" pitchFamily="34" charset="-122"/>
              </a:rPr>
              <a:t>互惠 共赢</a:t>
            </a:r>
            <a:endParaRPr lang="en-US" altLang="zh-CN" sz="6000" b="1" dirty="0" smtClean="0">
              <a:solidFill>
                <a:srgbClr val="C30F23"/>
              </a:solidFill>
              <a:latin typeface="微软雅黑" panose="020B0503020204020204" pitchFamily="34" charset="-122"/>
              <a:ea typeface="微软雅黑" panose="020B0503020204020204" pitchFamily="34" charset="-122"/>
            </a:endParaRPr>
          </a:p>
          <a:p>
            <a:pPr algn="ctr"/>
            <a:r>
              <a:rPr lang="zh-CN" altLang="en-US" sz="6000" b="1" dirty="0" smtClean="0">
                <a:solidFill>
                  <a:srgbClr val="C30F23"/>
                </a:solidFill>
                <a:latin typeface="微软雅黑" panose="020B0503020204020204" pitchFamily="34" charset="-122"/>
                <a:ea typeface="微软雅黑" panose="020B0503020204020204" pitchFamily="34" charset="-122"/>
              </a:rPr>
              <a:t>扎实推进十堰市住房公积金事业健康稳健发展</a:t>
            </a:r>
            <a:endParaRPr lang="zh-CN" altLang="en-US" sz="6000" b="1" dirty="0">
              <a:solidFill>
                <a:srgbClr val="C30F23"/>
              </a:solidFill>
              <a:latin typeface="微软雅黑" panose="020B0503020204020204" pitchFamily="34" charset="-122"/>
              <a:ea typeface="微软雅黑" panose="020B0503020204020204" pitchFamily="34" charset="-122"/>
            </a:endParaRPr>
          </a:p>
        </p:txBody>
      </p:sp>
      <p:pic>
        <p:nvPicPr>
          <p:cNvPr id="6" name="图片 5"/>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9812738" y="5915299"/>
            <a:ext cx="2147248" cy="724338"/>
          </a:xfrm>
          <a:prstGeom prst="rect">
            <a:avLst/>
          </a:prstGeom>
        </p:spPr>
      </p:pic>
    </p:spTree>
    <p:extLst>
      <p:ext uri="{BB962C8B-B14F-4D97-AF65-F5344CB8AC3E}">
        <p14:creationId xmlns="" xmlns:p14="http://schemas.microsoft.com/office/powerpoint/2010/main" val="10629886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椭圆 4"/>
          <p:cNvSpPr/>
          <p:nvPr>
            <p:custDataLst>
              <p:tags r:id="rId2"/>
            </p:custDataLst>
          </p:nvPr>
        </p:nvSpPr>
        <p:spPr>
          <a:xfrm>
            <a:off x="2700867" y="1714500"/>
            <a:ext cx="1341967" cy="1347788"/>
          </a:xfrm>
          <a:custGeom>
            <a:avLst/>
            <a:gdLst/>
            <a:ahLst/>
            <a:cxnLst/>
            <a:rect l="l" t="t" r="r" b="b"/>
            <a:pathLst>
              <a:path w="959230" h="1283265">
                <a:moveTo>
                  <a:pt x="144016" y="0"/>
                </a:moveTo>
                <a:lnTo>
                  <a:pt x="792088" y="0"/>
                </a:lnTo>
                <a:lnTo>
                  <a:pt x="792088" y="442510"/>
                </a:lnTo>
                <a:cubicBezTo>
                  <a:pt x="894990" y="528892"/>
                  <a:pt x="959230" y="658769"/>
                  <a:pt x="959230" y="803650"/>
                </a:cubicBezTo>
                <a:cubicBezTo>
                  <a:pt x="959230" y="1068534"/>
                  <a:pt x="744499" y="1283265"/>
                  <a:pt x="479615" y="1283265"/>
                </a:cubicBezTo>
                <a:cubicBezTo>
                  <a:pt x="214731" y="1283265"/>
                  <a:pt x="0" y="1068534"/>
                  <a:pt x="0" y="803650"/>
                </a:cubicBezTo>
                <a:cubicBezTo>
                  <a:pt x="0" y="669564"/>
                  <a:pt x="55024" y="548329"/>
                  <a:pt x="144016" y="461590"/>
                </a:cubicBezTo>
                <a:close/>
              </a:path>
            </a:pathLst>
          </a:custGeom>
          <a:solidFill>
            <a:srgbClr val="C000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微软雅黑" pitchFamily="34" charset="-122"/>
              <a:ea typeface="微软雅黑" pitchFamily="34" charset="-122"/>
            </a:endParaRPr>
          </a:p>
        </p:txBody>
      </p:sp>
      <p:sp>
        <p:nvSpPr>
          <p:cNvPr id="8" name="椭圆 7"/>
          <p:cNvSpPr/>
          <p:nvPr>
            <p:custDataLst>
              <p:tags r:id="rId3"/>
            </p:custDataLst>
          </p:nvPr>
        </p:nvSpPr>
        <p:spPr>
          <a:xfrm>
            <a:off x="2719449" y="2179638"/>
            <a:ext cx="1223159" cy="757238"/>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srgbClr val="525252"/>
                </a:solidFill>
                <a:effectLst/>
                <a:uLnTx/>
                <a:uFillTx/>
                <a:latin typeface="微软雅黑" pitchFamily="34" charset="-122"/>
                <a:ea typeface="微软雅黑" pitchFamily="34" charset="-122"/>
              </a:rPr>
              <a:t>Part1</a:t>
            </a:r>
          </a:p>
        </p:txBody>
      </p:sp>
      <p:sp>
        <p:nvSpPr>
          <p:cNvPr id="9" name="矩形 8"/>
          <p:cNvSpPr/>
          <p:nvPr>
            <p:custDataLst>
              <p:tags r:id="rId4"/>
            </p:custDataLst>
          </p:nvPr>
        </p:nvSpPr>
        <p:spPr>
          <a:xfrm flipV="1">
            <a:off x="1388534" y="1690689"/>
            <a:ext cx="3932767" cy="47625"/>
          </a:xfrm>
          <a:prstGeom prst="rect">
            <a:avLst/>
          </a:prstGeom>
          <a:gradFill>
            <a:gsLst>
              <a:gs pos="49628">
                <a:srgbClr val="C00000"/>
              </a:gs>
              <a:gs pos="2000">
                <a:schemeClr val="bg1">
                  <a:alpha val="0"/>
                </a:schemeClr>
              </a:gs>
              <a:gs pos="100000">
                <a:schemeClr val="bg1">
                  <a:alpha val="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dirty="0">
              <a:ln>
                <a:noFill/>
              </a:ln>
              <a:solidFill>
                <a:schemeClr val="lt1"/>
              </a:solidFill>
              <a:effectLst/>
              <a:uLnTx/>
              <a:uFillTx/>
              <a:latin typeface="微软雅黑" pitchFamily="34" charset="-122"/>
              <a:ea typeface="微软雅黑" pitchFamily="34" charset="-122"/>
            </a:endParaRPr>
          </a:p>
        </p:txBody>
      </p:sp>
      <p:sp>
        <p:nvSpPr>
          <p:cNvPr id="12" name="椭圆 4"/>
          <p:cNvSpPr/>
          <p:nvPr>
            <p:custDataLst>
              <p:tags r:id="rId5"/>
            </p:custDataLst>
          </p:nvPr>
        </p:nvSpPr>
        <p:spPr>
          <a:xfrm>
            <a:off x="2700867" y="3313113"/>
            <a:ext cx="1341967" cy="1347788"/>
          </a:xfrm>
          <a:custGeom>
            <a:avLst/>
            <a:gdLst/>
            <a:ahLst/>
            <a:cxnLst/>
            <a:rect l="l" t="t" r="r" b="b"/>
            <a:pathLst>
              <a:path w="959230" h="1283265">
                <a:moveTo>
                  <a:pt x="144016" y="0"/>
                </a:moveTo>
                <a:lnTo>
                  <a:pt x="792088" y="0"/>
                </a:lnTo>
                <a:lnTo>
                  <a:pt x="792088" y="442510"/>
                </a:lnTo>
                <a:cubicBezTo>
                  <a:pt x="894990" y="528892"/>
                  <a:pt x="959230" y="658769"/>
                  <a:pt x="959230" y="803650"/>
                </a:cubicBezTo>
                <a:cubicBezTo>
                  <a:pt x="959230" y="1068534"/>
                  <a:pt x="744499" y="1283265"/>
                  <a:pt x="479615" y="1283265"/>
                </a:cubicBezTo>
                <a:cubicBezTo>
                  <a:pt x="214731" y="1283265"/>
                  <a:pt x="0" y="1068534"/>
                  <a:pt x="0" y="803650"/>
                </a:cubicBezTo>
                <a:cubicBezTo>
                  <a:pt x="0" y="669564"/>
                  <a:pt x="55024" y="548329"/>
                  <a:pt x="144016" y="461590"/>
                </a:cubicBezTo>
                <a:close/>
              </a:path>
            </a:pathLst>
          </a:custGeom>
          <a:solidFill>
            <a:srgbClr val="FFC0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微软雅黑" pitchFamily="34" charset="-122"/>
              <a:ea typeface="微软雅黑" pitchFamily="34" charset="-122"/>
            </a:endParaRPr>
          </a:p>
        </p:txBody>
      </p:sp>
      <p:sp>
        <p:nvSpPr>
          <p:cNvPr id="13" name="椭圆 12"/>
          <p:cNvSpPr/>
          <p:nvPr>
            <p:custDataLst>
              <p:tags r:id="rId6"/>
            </p:custDataLst>
          </p:nvPr>
        </p:nvSpPr>
        <p:spPr>
          <a:xfrm>
            <a:off x="2695699" y="3778250"/>
            <a:ext cx="1179919" cy="757238"/>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srgbClr val="525252"/>
                </a:solidFill>
                <a:effectLst/>
                <a:uLnTx/>
                <a:uFillTx/>
                <a:latin typeface="微软雅黑" pitchFamily="34" charset="-122"/>
                <a:ea typeface="微软雅黑" pitchFamily="34" charset="-122"/>
              </a:rPr>
              <a:t>Part2</a:t>
            </a:r>
          </a:p>
        </p:txBody>
      </p:sp>
      <p:sp>
        <p:nvSpPr>
          <p:cNvPr id="14" name="矩形 13"/>
          <p:cNvSpPr/>
          <p:nvPr>
            <p:custDataLst>
              <p:tags r:id="rId7"/>
            </p:custDataLst>
          </p:nvPr>
        </p:nvSpPr>
        <p:spPr>
          <a:xfrm flipV="1">
            <a:off x="1388533" y="3289301"/>
            <a:ext cx="4301067" cy="47625"/>
          </a:xfrm>
          <a:prstGeom prst="rect">
            <a:avLst/>
          </a:prstGeom>
          <a:gradFill>
            <a:gsLst>
              <a:gs pos="49628">
                <a:schemeClr val="accent2">
                  <a:lumMod val="60000"/>
                  <a:lumOff val="40000"/>
                </a:schemeClr>
              </a:gs>
              <a:gs pos="2000">
                <a:schemeClr val="bg1">
                  <a:alpha val="0"/>
                </a:schemeClr>
              </a:gs>
              <a:gs pos="100000">
                <a:schemeClr val="bg1">
                  <a:alpha val="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微软雅黑" pitchFamily="34" charset="-122"/>
              <a:ea typeface="微软雅黑" pitchFamily="34" charset="-122"/>
            </a:endParaRPr>
          </a:p>
        </p:txBody>
      </p:sp>
      <p:sp>
        <p:nvSpPr>
          <p:cNvPr id="17" name="椭圆 4"/>
          <p:cNvSpPr/>
          <p:nvPr>
            <p:custDataLst>
              <p:tags r:id="rId8"/>
            </p:custDataLst>
          </p:nvPr>
        </p:nvSpPr>
        <p:spPr>
          <a:xfrm>
            <a:off x="2700867" y="4911725"/>
            <a:ext cx="1341967" cy="1347788"/>
          </a:xfrm>
          <a:custGeom>
            <a:avLst/>
            <a:gdLst/>
            <a:ahLst/>
            <a:cxnLst/>
            <a:rect l="l" t="t" r="r" b="b"/>
            <a:pathLst>
              <a:path w="959230" h="1283265">
                <a:moveTo>
                  <a:pt x="144016" y="0"/>
                </a:moveTo>
                <a:lnTo>
                  <a:pt x="792088" y="0"/>
                </a:lnTo>
                <a:lnTo>
                  <a:pt x="792088" y="442510"/>
                </a:lnTo>
                <a:cubicBezTo>
                  <a:pt x="894990" y="528892"/>
                  <a:pt x="959230" y="658769"/>
                  <a:pt x="959230" y="803650"/>
                </a:cubicBezTo>
                <a:cubicBezTo>
                  <a:pt x="959230" y="1068534"/>
                  <a:pt x="744499" y="1283265"/>
                  <a:pt x="479615" y="1283265"/>
                </a:cubicBezTo>
                <a:cubicBezTo>
                  <a:pt x="214731" y="1283265"/>
                  <a:pt x="0" y="1068534"/>
                  <a:pt x="0" y="803650"/>
                </a:cubicBezTo>
                <a:cubicBezTo>
                  <a:pt x="0" y="669564"/>
                  <a:pt x="55024" y="548329"/>
                  <a:pt x="144016" y="461590"/>
                </a:cubicBezTo>
                <a:close/>
              </a:path>
            </a:pathLst>
          </a:custGeom>
          <a:gradFill flip="none" rotWithShape="1">
            <a:gsLst>
              <a:gs pos="0">
                <a:schemeClr val="accent3">
                  <a:lumMod val="75000"/>
                </a:schemeClr>
              </a:gs>
              <a:gs pos="50000">
                <a:schemeClr val="accent3"/>
              </a:gs>
              <a:gs pos="100000">
                <a:schemeClr val="accent3">
                  <a:lumMod val="60000"/>
                  <a:lumOff val="40000"/>
                </a:schemeClr>
              </a:gs>
            </a:gsLst>
            <a:lin ang="16200000" scaled="1"/>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微软雅黑" pitchFamily="34" charset="-122"/>
              <a:ea typeface="微软雅黑" pitchFamily="34" charset="-122"/>
            </a:endParaRPr>
          </a:p>
        </p:txBody>
      </p:sp>
      <p:sp>
        <p:nvSpPr>
          <p:cNvPr id="18" name="椭圆 17"/>
          <p:cNvSpPr/>
          <p:nvPr>
            <p:custDataLst>
              <p:tags r:id="rId9"/>
            </p:custDataLst>
          </p:nvPr>
        </p:nvSpPr>
        <p:spPr>
          <a:xfrm>
            <a:off x="2683823" y="5376863"/>
            <a:ext cx="1191795" cy="757238"/>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srgbClr val="525252"/>
                </a:solidFill>
                <a:effectLst/>
                <a:uLnTx/>
                <a:uFillTx/>
                <a:latin typeface="微软雅黑" pitchFamily="34" charset="-122"/>
                <a:ea typeface="微软雅黑" pitchFamily="34" charset="-122"/>
              </a:rPr>
              <a:t>Part3</a:t>
            </a:r>
          </a:p>
        </p:txBody>
      </p:sp>
      <p:sp>
        <p:nvSpPr>
          <p:cNvPr id="19" name="矩形 18"/>
          <p:cNvSpPr/>
          <p:nvPr>
            <p:custDataLst>
              <p:tags r:id="rId10"/>
            </p:custDataLst>
          </p:nvPr>
        </p:nvSpPr>
        <p:spPr>
          <a:xfrm flipV="1">
            <a:off x="1388534" y="4887914"/>
            <a:ext cx="4066117" cy="47625"/>
          </a:xfrm>
          <a:prstGeom prst="rect">
            <a:avLst/>
          </a:prstGeom>
          <a:gradFill>
            <a:gsLst>
              <a:gs pos="49628">
                <a:schemeClr val="accent3">
                  <a:lumMod val="60000"/>
                  <a:lumOff val="40000"/>
                </a:schemeClr>
              </a:gs>
              <a:gs pos="2000">
                <a:schemeClr val="bg1">
                  <a:alpha val="0"/>
                </a:schemeClr>
              </a:gs>
              <a:gs pos="100000">
                <a:schemeClr val="bg1">
                  <a:alpha val="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微软雅黑" pitchFamily="34" charset="-122"/>
              <a:ea typeface="微软雅黑" pitchFamily="34" charset="-122"/>
            </a:endParaRPr>
          </a:p>
        </p:txBody>
      </p:sp>
      <p:sp>
        <p:nvSpPr>
          <p:cNvPr id="9227" name="文本框 1"/>
          <p:cNvSpPr txBox="1"/>
          <p:nvPr>
            <p:custDataLst>
              <p:tags r:id="rId11"/>
            </p:custDataLst>
          </p:nvPr>
        </p:nvSpPr>
        <p:spPr>
          <a:xfrm>
            <a:off x="2364318" y="377826"/>
            <a:ext cx="2169583" cy="461665"/>
          </a:xfrm>
          <a:prstGeom prst="rect">
            <a:avLst/>
          </a:prstGeom>
          <a:noFill/>
          <a:ln w="9525">
            <a:noFill/>
          </a:ln>
        </p:spPr>
        <p:txBody>
          <a:bodyPr anchor="t">
            <a:spAutoFit/>
          </a:bodyPr>
          <a:lstStyle/>
          <a:p>
            <a:pPr lvl="0" indent="0" algn="ctr">
              <a:buFont typeface="Arial" panose="020B0604020202020204" pitchFamily="34" charset="0"/>
              <a:buNone/>
            </a:pPr>
            <a:r>
              <a:rPr lang="zh-CN" altLang="en-US" sz="2400" b="1" dirty="0">
                <a:solidFill>
                  <a:srgbClr val="C00000"/>
                </a:solidFill>
                <a:latin typeface="微软雅黑" pitchFamily="34" charset="-122"/>
                <a:ea typeface="微软雅黑" pitchFamily="34" charset="-122"/>
              </a:rPr>
              <a:t>目 录</a:t>
            </a:r>
          </a:p>
        </p:txBody>
      </p:sp>
      <p:sp>
        <p:nvSpPr>
          <p:cNvPr id="23" name="TextBox 6"/>
          <p:cNvSpPr txBox="1">
            <a:spLocks noChangeArrowheads="1"/>
          </p:cNvSpPr>
          <p:nvPr>
            <p:custDataLst>
              <p:tags r:id="rId12"/>
            </p:custDataLst>
          </p:nvPr>
        </p:nvSpPr>
        <p:spPr bwMode="auto">
          <a:xfrm>
            <a:off x="4298951" y="1939926"/>
            <a:ext cx="6239933" cy="1019175"/>
          </a:xfrm>
          <a:prstGeom prst="rect">
            <a:avLst/>
          </a:prstGeom>
          <a:noFill/>
          <a:ln>
            <a:noFill/>
          </a:ln>
        </p:spPr>
        <p:txBody>
          <a:bodyPr anchor="ctr">
            <a:normAutofit/>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24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cs typeface="Arial" panose="020B0604020202020204" pitchFamily="34" charset="0"/>
              </a:rPr>
              <a:t>中信银行简介</a:t>
            </a:r>
            <a:endParaRPr kumimoji="0" lang="zh-CN" altLang="en-US" sz="2400" b="0" i="0" u="none" strike="noStrike" kern="1200" cap="none" spc="0" normalizeH="0" baseline="0" noProof="0" dirty="0">
              <a:ln>
                <a:noFill/>
              </a:ln>
              <a:solidFill>
                <a:schemeClr val="tx1"/>
              </a:solidFill>
              <a:effectLst/>
              <a:uLnTx/>
              <a:uFillTx/>
              <a:latin typeface="微软雅黑" pitchFamily="34" charset="-122"/>
              <a:ea typeface="微软雅黑" pitchFamily="34" charset="-122"/>
              <a:cs typeface="Arial" panose="020B0604020202020204" pitchFamily="34" charset="0"/>
            </a:endParaRPr>
          </a:p>
        </p:txBody>
      </p:sp>
      <p:sp>
        <p:nvSpPr>
          <p:cNvPr id="25" name="TextBox 19"/>
          <p:cNvSpPr txBox="1">
            <a:spLocks noChangeArrowheads="1"/>
          </p:cNvSpPr>
          <p:nvPr>
            <p:custDataLst>
              <p:tags r:id="rId13"/>
            </p:custDataLst>
          </p:nvPr>
        </p:nvSpPr>
        <p:spPr bwMode="auto">
          <a:xfrm>
            <a:off x="4298951" y="5364164"/>
            <a:ext cx="6239933" cy="974725"/>
          </a:xfrm>
          <a:prstGeom prst="rect">
            <a:avLst/>
          </a:prstGeom>
          <a:noFill/>
          <a:ln>
            <a:noFill/>
          </a:ln>
        </p:spPr>
        <p:txBody>
          <a:bodyPr anchor="ctr">
            <a:normAutofit/>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marL="0" marR="0" lvl="0" indent="0" algn="l" defTabSz="914400" rtl="0" eaLnBrk="1" fontAlgn="auto" latinLnBrk="0" hangingPunct="1">
              <a:lnSpc>
                <a:spcPct val="130000"/>
              </a:lnSpc>
              <a:spcBef>
                <a:spcPts val="0"/>
              </a:spcBef>
              <a:spcAft>
                <a:spcPts val="0"/>
              </a:spcAft>
              <a:buClrTx/>
              <a:buSzTx/>
              <a:buFontTx/>
              <a:buNone/>
              <a:defRPr/>
            </a:pPr>
            <a:r>
              <a:rPr lang="en-US" altLang="zh-CN" sz="2400" dirty="0" smtClean="0">
                <a:latin typeface="微软雅黑" pitchFamily="34" charset="-122"/>
                <a:ea typeface="微软雅黑" pitchFamily="34" charset="-122"/>
                <a:cs typeface="Arial" panose="020B0604020202020204" pitchFamily="34" charset="0"/>
              </a:rPr>
              <a:t>2018</a:t>
            </a:r>
            <a:r>
              <a:rPr lang="zh-CN" altLang="en-US" sz="2400" dirty="0" smtClean="0">
                <a:latin typeface="微软雅黑" pitchFamily="34" charset="-122"/>
                <a:ea typeface="微软雅黑" pitchFamily="34" charset="-122"/>
                <a:cs typeface="Arial" panose="020B0604020202020204" pitchFamily="34" charset="0"/>
              </a:rPr>
              <a:t>年中信银行业务思路</a:t>
            </a:r>
            <a:endParaRPr kumimoji="0" lang="zh-CN" altLang="en-US" sz="2400" b="0" i="0" u="none" strike="noStrike" kern="1200" cap="none" spc="0" normalizeH="0" baseline="0" noProof="0" dirty="0">
              <a:ln>
                <a:noFill/>
              </a:ln>
              <a:solidFill>
                <a:schemeClr val="tx1"/>
              </a:solidFill>
              <a:effectLst/>
              <a:uLnTx/>
              <a:uFillTx/>
              <a:latin typeface="微软雅黑" pitchFamily="34" charset="-122"/>
              <a:ea typeface="微软雅黑" pitchFamily="34" charset="-122"/>
              <a:cs typeface="Arial" panose="020B0604020202020204" pitchFamily="34" charset="0"/>
            </a:endParaRPr>
          </a:p>
        </p:txBody>
      </p:sp>
      <p:sp>
        <p:nvSpPr>
          <p:cNvPr id="20" name="TextBox 6"/>
          <p:cNvSpPr txBox="1">
            <a:spLocks noChangeArrowheads="1"/>
          </p:cNvSpPr>
          <p:nvPr>
            <p:custDataLst>
              <p:tags r:id="rId14"/>
            </p:custDataLst>
          </p:nvPr>
        </p:nvSpPr>
        <p:spPr bwMode="auto">
          <a:xfrm>
            <a:off x="4298951" y="3633788"/>
            <a:ext cx="6239933" cy="1019175"/>
          </a:xfrm>
          <a:prstGeom prst="rect">
            <a:avLst/>
          </a:prstGeom>
          <a:noFill/>
          <a:ln>
            <a:noFill/>
          </a:ln>
        </p:spPr>
        <p:txBody>
          <a:bodyPr anchor="ctr">
            <a:normAutofit/>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24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cs typeface="Arial" panose="020B0604020202020204" pitchFamily="34" charset="0"/>
              </a:rPr>
              <a:t>公积金归集业务的意义</a:t>
            </a:r>
            <a:endParaRPr kumimoji="0" lang="zh-CN" altLang="en-US" sz="2400" b="0" i="0" u="none" strike="noStrike" kern="1200" cap="none" spc="0" normalizeH="0" baseline="0" noProof="0" dirty="0">
              <a:ln>
                <a:noFill/>
              </a:ln>
              <a:solidFill>
                <a:schemeClr val="tx1"/>
              </a:solidFill>
              <a:effectLst/>
              <a:uLnTx/>
              <a:uFillTx/>
              <a:latin typeface="微软雅黑" pitchFamily="34" charset="-122"/>
              <a:ea typeface="微软雅黑" pitchFamily="34" charset="-122"/>
              <a:cs typeface="Arial" panose="020B0604020202020204" pitchFamily="34" charset="0"/>
            </a:endParaRPr>
          </a:p>
        </p:txBody>
      </p:sp>
      <p:pic>
        <p:nvPicPr>
          <p:cNvPr id="15" name="图片 14"/>
          <p:cNvPicPr>
            <a:picLocks noChangeAspect="1"/>
          </p:cNvPicPr>
          <p:nvPr/>
        </p:nvPicPr>
        <p:blipFill>
          <a:blip r:embed="rId17" cstate="print">
            <a:extLst>
              <a:ext uri="{28A0092B-C50C-407E-A947-70E740481C1C}">
                <a14:useLocalDpi xmlns="" xmlns:a14="http://schemas.microsoft.com/office/drawing/2010/main" val="0"/>
              </a:ext>
            </a:extLst>
          </a:blip>
          <a:stretch>
            <a:fillRect/>
          </a:stretch>
        </p:blipFill>
        <p:spPr>
          <a:xfrm>
            <a:off x="9765236" y="6133662"/>
            <a:ext cx="2147248" cy="724338"/>
          </a:xfrm>
          <a:prstGeom prst="rect">
            <a:avLst/>
          </a:prstGeom>
        </p:spPr>
      </p:pic>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266" name="直接连接符 7"/>
          <p:cNvCxnSpPr/>
          <p:nvPr>
            <p:custDataLst>
              <p:tags r:id="rId2"/>
            </p:custDataLst>
          </p:nvPr>
        </p:nvCxnSpPr>
        <p:spPr>
          <a:xfrm>
            <a:off x="1919818" y="2349500"/>
            <a:ext cx="8352367" cy="1588"/>
          </a:xfrm>
          <a:prstGeom prst="line">
            <a:avLst/>
          </a:prstGeom>
          <a:ln w="9525" cap="flat" cmpd="sng">
            <a:solidFill>
              <a:srgbClr val="D9D9D9"/>
            </a:solidFill>
            <a:prstDash val="solid"/>
            <a:round/>
            <a:headEnd type="none" w="med" len="med"/>
            <a:tailEnd type="none" w="med" len="med"/>
          </a:ln>
        </p:spPr>
      </p:cxnSp>
      <p:cxnSp>
        <p:nvCxnSpPr>
          <p:cNvPr id="11267" name="直接连接符 8"/>
          <p:cNvCxnSpPr/>
          <p:nvPr>
            <p:custDataLst>
              <p:tags r:id="rId3"/>
            </p:custDataLst>
          </p:nvPr>
        </p:nvCxnSpPr>
        <p:spPr>
          <a:xfrm>
            <a:off x="1919818" y="3935414"/>
            <a:ext cx="8352367" cy="3175"/>
          </a:xfrm>
          <a:prstGeom prst="line">
            <a:avLst/>
          </a:prstGeom>
          <a:ln w="9525" cap="flat" cmpd="sng">
            <a:solidFill>
              <a:srgbClr val="D9D9D9"/>
            </a:solidFill>
            <a:prstDash val="solid"/>
            <a:round/>
            <a:headEnd type="none" w="med" len="med"/>
            <a:tailEnd type="none" w="med" len="med"/>
          </a:ln>
        </p:spPr>
      </p:cxnSp>
      <p:sp>
        <p:nvSpPr>
          <p:cNvPr id="11268" name="任意多边形 15"/>
          <p:cNvSpPr/>
          <p:nvPr>
            <p:custDataLst>
              <p:tags r:id="rId4"/>
            </p:custDataLst>
          </p:nvPr>
        </p:nvSpPr>
        <p:spPr>
          <a:xfrm>
            <a:off x="1919818" y="2457450"/>
            <a:ext cx="1536700" cy="1390650"/>
          </a:xfrm>
          <a:custGeom>
            <a:avLst/>
            <a:gdLst>
              <a:gd name="txL" fmla="*/ 0 w 1153318"/>
              <a:gd name="txT" fmla="*/ 0 h 1389644"/>
              <a:gd name="txR" fmla="*/ 1153318 w 1153318"/>
              <a:gd name="txB" fmla="*/ 1389644 h 1389644"/>
            </a:gdLst>
            <a:ahLst/>
            <a:cxnLst/>
            <a:rect l="txL" t="txT" r="txR" b="txB"/>
            <a:pathLst>
              <a:path w="1153318" h="1389644">
                <a:moveTo>
                  <a:pt x="0" y="239717"/>
                </a:moveTo>
                <a:lnTo>
                  <a:pt x="2381" y="239717"/>
                </a:lnTo>
                <a:lnTo>
                  <a:pt x="2381" y="371475"/>
                </a:lnTo>
                <a:cubicBezTo>
                  <a:pt x="43156" y="371475"/>
                  <a:pt x="83931" y="371475"/>
                  <a:pt x="124801" y="371475"/>
                </a:cubicBezTo>
                <a:lnTo>
                  <a:pt x="124801" y="239717"/>
                </a:lnTo>
                <a:lnTo>
                  <a:pt x="278499" y="239717"/>
                </a:lnTo>
                <a:lnTo>
                  <a:pt x="256367" y="371475"/>
                </a:lnTo>
                <a:cubicBezTo>
                  <a:pt x="298475" y="371475"/>
                  <a:pt x="340679" y="371475"/>
                  <a:pt x="382788" y="371475"/>
                </a:cubicBezTo>
                <a:cubicBezTo>
                  <a:pt x="385265" y="349246"/>
                  <a:pt x="387742" y="327017"/>
                  <a:pt x="390219" y="304788"/>
                </a:cubicBezTo>
                <a:cubicBezTo>
                  <a:pt x="404795" y="304788"/>
                  <a:pt x="419371" y="304788"/>
                  <a:pt x="433947" y="304788"/>
                </a:cubicBezTo>
                <a:cubicBezTo>
                  <a:pt x="436138" y="327017"/>
                  <a:pt x="438329" y="349246"/>
                  <a:pt x="440520" y="371475"/>
                </a:cubicBezTo>
                <a:cubicBezTo>
                  <a:pt x="482153" y="371475"/>
                  <a:pt x="523880" y="371475"/>
                  <a:pt x="565512" y="371475"/>
                </a:cubicBezTo>
                <a:lnTo>
                  <a:pt x="540710" y="239717"/>
                </a:lnTo>
                <a:lnTo>
                  <a:pt x="585614" y="239717"/>
                </a:lnTo>
                <a:lnTo>
                  <a:pt x="585614" y="371475"/>
                </a:lnTo>
                <a:cubicBezTo>
                  <a:pt x="626389" y="371475"/>
                  <a:pt x="667164" y="371475"/>
                  <a:pt x="707939" y="371475"/>
                </a:cubicBezTo>
                <a:lnTo>
                  <a:pt x="707939" y="239717"/>
                </a:lnTo>
                <a:lnTo>
                  <a:pt x="744579" y="239717"/>
                </a:lnTo>
                <a:lnTo>
                  <a:pt x="745093" y="248065"/>
                </a:lnTo>
                <a:cubicBezTo>
                  <a:pt x="745093" y="289170"/>
                  <a:pt x="745093" y="330370"/>
                  <a:pt x="745093" y="371475"/>
                </a:cubicBezTo>
                <a:cubicBezTo>
                  <a:pt x="783010" y="371475"/>
                  <a:pt x="820832" y="371475"/>
                  <a:pt x="858748" y="371475"/>
                </a:cubicBezTo>
                <a:cubicBezTo>
                  <a:pt x="858748" y="338898"/>
                  <a:pt x="858748" y="306225"/>
                  <a:pt x="858748" y="273552"/>
                </a:cubicBezTo>
                <a:lnTo>
                  <a:pt x="858025" y="239717"/>
                </a:lnTo>
                <a:lnTo>
                  <a:pt x="958399" y="239717"/>
                </a:lnTo>
                <a:lnTo>
                  <a:pt x="958399" y="371475"/>
                </a:lnTo>
                <a:cubicBezTo>
                  <a:pt x="999174" y="371475"/>
                  <a:pt x="1039949" y="371475"/>
                  <a:pt x="1080724" y="371475"/>
                </a:cubicBezTo>
                <a:lnTo>
                  <a:pt x="1080724" y="239717"/>
                </a:lnTo>
                <a:lnTo>
                  <a:pt x="1149927" y="239717"/>
                </a:lnTo>
                <a:lnTo>
                  <a:pt x="1149927" y="1389644"/>
                </a:lnTo>
                <a:lnTo>
                  <a:pt x="0" y="1389644"/>
                </a:lnTo>
                <a:lnTo>
                  <a:pt x="0" y="239717"/>
                </a:lnTo>
                <a:close/>
                <a:moveTo>
                  <a:pt x="412130" y="82880"/>
                </a:moveTo>
                <a:cubicBezTo>
                  <a:pt x="399650" y="153975"/>
                  <a:pt x="391838" y="206003"/>
                  <a:pt x="388599" y="238867"/>
                </a:cubicBezTo>
                <a:cubicBezTo>
                  <a:pt x="402603" y="238867"/>
                  <a:pt x="416703" y="238867"/>
                  <a:pt x="430708" y="238867"/>
                </a:cubicBezTo>
                <a:cubicBezTo>
                  <a:pt x="424515" y="196804"/>
                  <a:pt x="418323" y="144777"/>
                  <a:pt x="412130" y="82880"/>
                </a:cubicBezTo>
                <a:close/>
                <a:moveTo>
                  <a:pt x="707939" y="63526"/>
                </a:moveTo>
                <a:cubicBezTo>
                  <a:pt x="707939" y="91120"/>
                  <a:pt x="707939" y="118619"/>
                  <a:pt x="707939" y="146214"/>
                </a:cubicBezTo>
                <a:cubicBezTo>
                  <a:pt x="721657" y="146214"/>
                  <a:pt x="731279" y="144681"/>
                  <a:pt x="736805" y="141711"/>
                </a:cubicBezTo>
                <a:cubicBezTo>
                  <a:pt x="742330" y="138740"/>
                  <a:pt x="745093" y="129063"/>
                  <a:pt x="745093" y="112679"/>
                </a:cubicBezTo>
                <a:cubicBezTo>
                  <a:pt x="745093" y="105876"/>
                  <a:pt x="745093" y="99073"/>
                  <a:pt x="745093" y="92270"/>
                </a:cubicBezTo>
                <a:cubicBezTo>
                  <a:pt x="745093" y="80485"/>
                  <a:pt x="742426" y="72724"/>
                  <a:pt x="737091" y="69083"/>
                </a:cubicBezTo>
                <a:cubicBezTo>
                  <a:pt x="731851" y="65442"/>
                  <a:pt x="722038" y="63526"/>
                  <a:pt x="707939" y="63526"/>
                </a:cubicBezTo>
                <a:close/>
                <a:moveTo>
                  <a:pt x="124801" y="63526"/>
                </a:moveTo>
                <a:cubicBezTo>
                  <a:pt x="124801" y="95049"/>
                  <a:pt x="124801" y="126572"/>
                  <a:pt x="124801" y="158095"/>
                </a:cubicBezTo>
                <a:cubicBezTo>
                  <a:pt x="128231" y="158287"/>
                  <a:pt x="131279" y="158382"/>
                  <a:pt x="133756" y="158382"/>
                </a:cubicBezTo>
                <a:cubicBezTo>
                  <a:pt x="144998" y="158382"/>
                  <a:pt x="152810" y="156179"/>
                  <a:pt x="157192" y="151771"/>
                </a:cubicBezTo>
                <a:cubicBezTo>
                  <a:pt x="161479" y="147460"/>
                  <a:pt x="163670" y="138357"/>
                  <a:pt x="163670" y="124560"/>
                </a:cubicBezTo>
                <a:cubicBezTo>
                  <a:pt x="163670" y="114403"/>
                  <a:pt x="163670" y="104247"/>
                  <a:pt x="163670" y="94091"/>
                </a:cubicBezTo>
                <a:cubicBezTo>
                  <a:pt x="163670" y="81347"/>
                  <a:pt x="161193" y="73107"/>
                  <a:pt x="156144" y="69274"/>
                </a:cubicBezTo>
                <a:cubicBezTo>
                  <a:pt x="151095" y="65442"/>
                  <a:pt x="140615" y="63526"/>
                  <a:pt x="124801" y="63526"/>
                </a:cubicBezTo>
                <a:close/>
                <a:moveTo>
                  <a:pt x="885995" y="0"/>
                </a:moveTo>
                <a:cubicBezTo>
                  <a:pt x="975166" y="0"/>
                  <a:pt x="1064242" y="0"/>
                  <a:pt x="1153318" y="0"/>
                </a:cubicBezTo>
                <a:cubicBezTo>
                  <a:pt x="1153318" y="24816"/>
                  <a:pt x="1153318" y="49537"/>
                  <a:pt x="1153318" y="74353"/>
                </a:cubicBezTo>
                <a:cubicBezTo>
                  <a:pt x="1129120" y="74353"/>
                  <a:pt x="1104922" y="74353"/>
                  <a:pt x="1080724" y="74353"/>
                </a:cubicBezTo>
                <a:lnTo>
                  <a:pt x="1080724" y="239717"/>
                </a:lnTo>
                <a:lnTo>
                  <a:pt x="958399" y="239717"/>
                </a:lnTo>
                <a:lnTo>
                  <a:pt x="958399" y="74353"/>
                </a:lnTo>
                <a:cubicBezTo>
                  <a:pt x="934296" y="74353"/>
                  <a:pt x="910098" y="74353"/>
                  <a:pt x="885995" y="74353"/>
                </a:cubicBezTo>
                <a:cubicBezTo>
                  <a:pt x="885995" y="49537"/>
                  <a:pt x="885995" y="24816"/>
                  <a:pt x="885995" y="0"/>
                </a:cubicBezTo>
                <a:close/>
                <a:moveTo>
                  <a:pt x="585614" y="0"/>
                </a:moveTo>
                <a:cubicBezTo>
                  <a:pt x="614480" y="0"/>
                  <a:pt x="643347" y="0"/>
                  <a:pt x="672213" y="0"/>
                </a:cubicBezTo>
                <a:cubicBezTo>
                  <a:pt x="729946" y="0"/>
                  <a:pt x="769006" y="1725"/>
                  <a:pt x="789393" y="5270"/>
                </a:cubicBezTo>
                <a:cubicBezTo>
                  <a:pt x="809876" y="8815"/>
                  <a:pt x="826548" y="17822"/>
                  <a:pt x="839409" y="32194"/>
                </a:cubicBezTo>
                <a:cubicBezTo>
                  <a:pt x="852270" y="46662"/>
                  <a:pt x="858748" y="69753"/>
                  <a:pt x="858748" y="101468"/>
                </a:cubicBezTo>
                <a:cubicBezTo>
                  <a:pt x="858748" y="130309"/>
                  <a:pt x="854176" y="149759"/>
                  <a:pt x="845125" y="159724"/>
                </a:cubicBezTo>
                <a:cubicBezTo>
                  <a:pt x="835979" y="169689"/>
                  <a:pt x="818069" y="175629"/>
                  <a:pt x="791298" y="177641"/>
                </a:cubicBezTo>
                <a:cubicBezTo>
                  <a:pt x="815497" y="182336"/>
                  <a:pt x="831787" y="188660"/>
                  <a:pt x="840171" y="196708"/>
                </a:cubicBezTo>
                <a:cubicBezTo>
                  <a:pt x="848459" y="204661"/>
                  <a:pt x="853604" y="211943"/>
                  <a:pt x="855700" y="218554"/>
                </a:cubicBezTo>
                <a:cubicBezTo>
                  <a:pt x="856700" y="221908"/>
                  <a:pt x="857462" y="228160"/>
                  <a:pt x="857974" y="237322"/>
                </a:cubicBezTo>
                <a:lnTo>
                  <a:pt x="858025" y="239717"/>
                </a:lnTo>
                <a:lnTo>
                  <a:pt x="744579" y="239717"/>
                </a:lnTo>
                <a:lnTo>
                  <a:pt x="743605" y="223896"/>
                </a:lnTo>
                <a:cubicBezTo>
                  <a:pt x="742616" y="217740"/>
                  <a:pt x="741140" y="213476"/>
                  <a:pt x="739187" y="211081"/>
                </a:cubicBezTo>
                <a:cubicBezTo>
                  <a:pt x="735185" y="206386"/>
                  <a:pt x="724801" y="203990"/>
                  <a:pt x="707939" y="203990"/>
                </a:cubicBezTo>
                <a:lnTo>
                  <a:pt x="707939" y="239717"/>
                </a:lnTo>
                <a:lnTo>
                  <a:pt x="585614" y="239717"/>
                </a:lnTo>
                <a:lnTo>
                  <a:pt x="585614" y="0"/>
                </a:lnTo>
                <a:close/>
                <a:moveTo>
                  <a:pt x="318767" y="0"/>
                </a:moveTo>
                <a:cubicBezTo>
                  <a:pt x="377643" y="0"/>
                  <a:pt x="436614" y="0"/>
                  <a:pt x="495585" y="0"/>
                </a:cubicBezTo>
                <a:lnTo>
                  <a:pt x="540710" y="239717"/>
                </a:lnTo>
                <a:lnTo>
                  <a:pt x="278499" y="239717"/>
                </a:lnTo>
                <a:lnTo>
                  <a:pt x="318767" y="0"/>
                </a:lnTo>
                <a:close/>
                <a:moveTo>
                  <a:pt x="2381" y="0"/>
                </a:moveTo>
                <a:cubicBezTo>
                  <a:pt x="43537" y="0"/>
                  <a:pt x="84598" y="0"/>
                  <a:pt x="125658" y="0"/>
                </a:cubicBezTo>
                <a:cubicBezTo>
                  <a:pt x="158907" y="0"/>
                  <a:pt x="184534" y="2108"/>
                  <a:pt x="202445" y="6228"/>
                </a:cubicBezTo>
                <a:cubicBezTo>
                  <a:pt x="220355" y="10348"/>
                  <a:pt x="233883" y="16289"/>
                  <a:pt x="242838" y="24050"/>
                </a:cubicBezTo>
                <a:cubicBezTo>
                  <a:pt x="251889" y="31907"/>
                  <a:pt x="257986" y="41296"/>
                  <a:pt x="261130" y="52411"/>
                </a:cubicBezTo>
                <a:cubicBezTo>
                  <a:pt x="264369" y="63526"/>
                  <a:pt x="265989" y="80676"/>
                  <a:pt x="265989" y="103959"/>
                </a:cubicBezTo>
                <a:cubicBezTo>
                  <a:pt x="265989" y="114691"/>
                  <a:pt x="265989" y="125518"/>
                  <a:pt x="265989" y="136345"/>
                </a:cubicBezTo>
                <a:cubicBezTo>
                  <a:pt x="265989" y="160011"/>
                  <a:pt x="262845" y="177354"/>
                  <a:pt x="256652" y="188181"/>
                </a:cubicBezTo>
                <a:cubicBezTo>
                  <a:pt x="250460" y="199008"/>
                  <a:pt x="239123" y="207344"/>
                  <a:pt x="222546" y="213189"/>
                </a:cubicBezTo>
                <a:cubicBezTo>
                  <a:pt x="205970" y="219033"/>
                  <a:pt x="184344" y="221908"/>
                  <a:pt x="157573" y="221908"/>
                </a:cubicBezTo>
                <a:cubicBezTo>
                  <a:pt x="146617" y="221908"/>
                  <a:pt x="135661" y="221908"/>
                  <a:pt x="124801" y="221908"/>
                </a:cubicBezTo>
                <a:lnTo>
                  <a:pt x="124801" y="239717"/>
                </a:lnTo>
                <a:lnTo>
                  <a:pt x="2381" y="239717"/>
                </a:lnTo>
                <a:lnTo>
                  <a:pt x="2381" y="0"/>
                </a:lnTo>
                <a:close/>
              </a:path>
            </a:pathLst>
          </a:custGeom>
          <a:solidFill>
            <a:srgbClr val="C00000"/>
          </a:solidFill>
          <a:ln w="9525">
            <a:noFill/>
          </a:ln>
        </p:spPr>
        <p:txBody>
          <a:bodyPr tIns="396000" bIns="0" anchor="ctr"/>
          <a:lstStyle/>
          <a:p>
            <a:pPr lvl="0" indent="0" algn="ctr">
              <a:buFont typeface="Arial" panose="020B0604020202020204" pitchFamily="34" charset="0"/>
              <a:buNone/>
            </a:pPr>
            <a:r>
              <a:rPr lang="en-US" altLang="zh-CN" sz="7200" dirty="0">
                <a:solidFill>
                  <a:srgbClr val="FFFFFF"/>
                </a:solidFill>
                <a:latin typeface="Impact" panose="020B0806030902050204" pitchFamily="34" charset="0"/>
                <a:ea typeface="微软雅黑" panose="020B0503020204020204" pitchFamily="34" charset="-122"/>
              </a:rPr>
              <a:t>01</a:t>
            </a:r>
            <a:endParaRPr lang="zh-CN" altLang="en-US" sz="7200" dirty="0">
              <a:solidFill>
                <a:srgbClr val="FFFFFF"/>
              </a:solidFill>
              <a:latin typeface="Impact" panose="020B0806030902050204" pitchFamily="34" charset="0"/>
              <a:ea typeface="微软雅黑" panose="020B0503020204020204" pitchFamily="34" charset="-122"/>
            </a:endParaRPr>
          </a:p>
        </p:txBody>
      </p:sp>
      <p:sp>
        <p:nvSpPr>
          <p:cNvPr id="12" name="TextBox 3"/>
          <p:cNvSpPr txBox="1">
            <a:spLocks noChangeArrowheads="1"/>
          </p:cNvSpPr>
          <p:nvPr>
            <p:custDataLst>
              <p:tags r:id="rId5"/>
            </p:custDataLst>
          </p:nvPr>
        </p:nvSpPr>
        <p:spPr bwMode="auto">
          <a:xfrm>
            <a:off x="3833285" y="2660651"/>
            <a:ext cx="6633633" cy="600075"/>
          </a:xfrm>
          <a:prstGeom prst="rect">
            <a:avLst/>
          </a:prstGeom>
          <a:noFill/>
          <a:ln>
            <a:noFill/>
          </a:ln>
        </p:spPr>
        <p:txBody>
          <a:bodyPr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ct val="0"/>
              </a:spcBef>
              <a:spcAft>
                <a:spcPts val="0"/>
              </a:spcAft>
              <a:buClrTx/>
              <a:buSzTx/>
              <a:buFontTx/>
              <a:buNone/>
              <a:defRPr/>
            </a:pPr>
            <a:endParaRPr kumimoji="0" lang="zh-CN" altLang="en-US" sz="3200" b="1" i="0" u="none" strike="noStrike" kern="1200" cap="none" spc="0" normalizeH="0" baseline="-25000" noProof="0" dirty="0" smtClean="0">
              <a:ln>
                <a:noFill/>
              </a:ln>
              <a:solidFill>
                <a:srgbClr val="626262"/>
              </a:solidFill>
              <a:effectLst/>
              <a:uLnTx/>
              <a:uFillTx/>
              <a:latin typeface="+mn-lt"/>
              <a:ea typeface="+mn-ea"/>
              <a:cs typeface="+mn-cs"/>
            </a:endParaRPr>
          </a:p>
        </p:txBody>
      </p:sp>
      <p:sp>
        <p:nvSpPr>
          <p:cNvPr id="11270" name="TextBox 5"/>
          <p:cNvSpPr txBox="1"/>
          <p:nvPr/>
        </p:nvSpPr>
        <p:spPr>
          <a:xfrm>
            <a:off x="3829602" y="2435452"/>
            <a:ext cx="4339650" cy="1761123"/>
          </a:xfrm>
          <a:prstGeom prst="rect">
            <a:avLst/>
          </a:prstGeom>
          <a:noFill/>
          <a:ln w="9525">
            <a:noFill/>
          </a:ln>
        </p:spPr>
        <p:txBody>
          <a:bodyPr wrap="none" anchor="t">
            <a:spAutoFit/>
          </a:bodyPr>
          <a:lstStyle/>
          <a:p>
            <a:pPr>
              <a:lnSpc>
                <a:spcPct val="130000"/>
              </a:lnSpc>
            </a:pPr>
            <a:r>
              <a:rPr lang="zh-CN" altLang="en-US" sz="5400" dirty="0" smtClean="0">
                <a:latin typeface="微软雅黑" pitchFamily="34" charset="-122"/>
                <a:ea typeface="微软雅黑" pitchFamily="34" charset="-122"/>
                <a:cs typeface="Arial" panose="020B0604020202020204" pitchFamily="34" charset="0"/>
              </a:rPr>
              <a:t>中信银行简介</a:t>
            </a:r>
          </a:p>
          <a:p>
            <a:pPr lvl="0" indent="0">
              <a:lnSpc>
                <a:spcPct val="130000"/>
              </a:lnSpc>
              <a:buFont typeface="Arial" panose="020B0604020202020204" pitchFamily="34" charset="0"/>
              <a:buNone/>
            </a:pPr>
            <a:endParaRPr lang="zh-CN" altLang="en-US" sz="3200" dirty="0">
              <a:latin typeface="Calibri" panose="020F0502020204030204" pitchFamily="34" charset="0"/>
              <a:ea typeface="Arial" panose="020B0604020202020204" pitchFamily="34" charset="0"/>
            </a:endParaRP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等腰三角形 4">
            <a:extLst>
              <a:ext uri="{FF2B5EF4-FFF2-40B4-BE49-F238E27FC236}">
                <a16:creationId xmlns="" xmlns:a16="http://schemas.microsoft.com/office/drawing/2014/main" id="{8AF4A9DB-702F-4841-8E7C-1706825CF1D9}"/>
              </a:ext>
            </a:extLst>
          </p:cNvPr>
          <p:cNvSpPr/>
          <p:nvPr/>
        </p:nvSpPr>
        <p:spPr>
          <a:xfrm rot="10800000">
            <a:off x="4331368" y="0"/>
            <a:ext cx="3529263" cy="834189"/>
          </a:xfrm>
          <a:prstGeom prst="triangle">
            <a:avLst/>
          </a:prstGeom>
          <a:solidFill>
            <a:srgbClr val="C20F24"/>
          </a:solidFill>
          <a:ln>
            <a:solidFill>
              <a:srgbClr val="C20F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标题 7"/>
          <p:cNvSpPr>
            <a:spLocks noGrp="1"/>
          </p:cNvSpPr>
          <p:nvPr>
            <p:ph type="title"/>
          </p:nvPr>
        </p:nvSpPr>
        <p:spPr/>
        <p:txBody>
          <a:bodyPr>
            <a:normAutofit/>
          </a:bodyPr>
          <a:lstStyle/>
          <a:p>
            <a:r>
              <a:rPr lang="zh-CN" altLang="en-US" sz="3600" b="1" dirty="0" smtClean="0"/>
              <a:t>中信银行简介</a:t>
            </a:r>
            <a:endParaRPr lang="zh-CN" altLang="en-US" sz="3600" b="1" dirty="0"/>
          </a:p>
        </p:txBody>
      </p:sp>
      <p:sp>
        <p:nvSpPr>
          <p:cNvPr id="10" name="TextBox 9"/>
          <p:cNvSpPr txBox="1"/>
          <p:nvPr/>
        </p:nvSpPr>
        <p:spPr>
          <a:xfrm>
            <a:off x="1473958" y="1897039"/>
            <a:ext cx="5076967" cy="584775"/>
          </a:xfrm>
          <a:prstGeom prst="rect">
            <a:avLst/>
          </a:prstGeom>
          <a:noFill/>
        </p:spPr>
        <p:txBody>
          <a:bodyPr wrap="square" rtlCol="0">
            <a:spAutoFit/>
          </a:bodyPr>
          <a:lstStyle/>
          <a:p>
            <a:endParaRPr lang="zh-CN" altLang="en-US" sz="3200" dirty="0"/>
          </a:p>
        </p:txBody>
      </p:sp>
      <p:sp>
        <p:nvSpPr>
          <p:cNvPr id="6" name="TextBox 5"/>
          <p:cNvSpPr txBox="1"/>
          <p:nvPr/>
        </p:nvSpPr>
        <p:spPr>
          <a:xfrm>
            <a:off x="2280356" y="2302933"/>
            <a:ext cx="184731" cy="369332"/>
          </a:xfrm>
          <a:prstGeom prst="rect">
            <a:avLst/>
          </a:prstGeom>
          <a:noFill/>
        </p:spPr>
        <p:txBody>
          <a:bodyPr wrap="none" rtlCol="0">
            <a:spAutoFit/>
          </a:bodyPr>
          <a:lstStyle/>
          <a:p>
            <a:endParaRPr lang="zh-CN" altLang="en-US" dirty="0"/>
          </a:p>
        </p:txBody>
      </p:sp>
      <p:sp>
        <p:nvSpPr>
          <p:cNvPr id="33797" name="Rectangle 5"/>
          <p:cNvSpPr>
            <a:spLocks noChangeArrowheads="1"/>
          </p:cNvSpPr>
          <p:nvPr/>
        </p:nvSpPr>
        <p:spPr bwMode="auto">
          <a:xfrm>
            <a:off x="273132" y="1512711"/>
            <a:ext cx="1130531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381000" fontAlgn="base">
              <a:spcBef>
                <a:spcPts val="600"/>
              </a:spcBef>
              <a:spcAft>
                <a:spcPct val="0"/>
              </a:spcAft>
            </a:pPr>
            <a:r>
              <a:rPr kumimoji="0" lang="zh-CN" sz="2400" b="0" i="0" u="none" strike="noStrike" cap="none" normalizeH="0" baseline="0" dirty="0" smtClean="0">
                <a:ln>
                  <a:noFill/>
                </a:ln>
                <a:solidFill>
                  <a:schemeClr val="tx1"/>
                </a:solidFill>
                <a:effectLst/>
                <a:latin typeface="微软雅黑" pitchFamily="34" charset="-122"/>
                <a:ea typeface="微软雅黑" pitchFamily="34" charset="-122"/>
                <a:cs typeface="Calibri" pitchFamily="34" charset="0"/>
              </a:rPr>
              <a:t>中信银行</a:t>
            </a:r>
            <a:r>
              <a:rPr kumimoji="0" lang="zh-CN" altLang="en-US" sz="2400" b="0" i="0" u="none" strike="noStrike" cap="none" normalizeH="0" baseline="0" dirty="0" smtClean="0">
                <a:ln>
                  <a:noFill/>
                </a:ln>
                <a:solidFill>
                  <a:schemeClr val="tx1"/>
                </a:solidFill>
                <a:effectLst/>
                <a:latin typeface="微软雅黑" pitchFamily="34" charset="-122"/>
                <a:ea typeface="微软雅黑" pitchFamily="34" charset="-122"/>
                <a:cs typeface="Calibri" pitchFamily="34" charset="0"/>
              </a:rPr>
              <a:t>（</a:t>
            </a:r>
            <a:r>
              <a:rPr kumimoji="0" lang="en-US" altLang="zh-CN" sz="2400" b="0" i="0" u="none" strike="noStrike" cap="none" normalizeH="0" baseline="0" dirty="0" smtClean="0">
                <a:ln>
                  <a:noFill/>
                </a:ln>
                <a:solidFill>
                  <a:schemeClr val="tx1"/>
                </a:solidFill>
                <a:effectLst/>
                <a:latin typeface="微软雅黑" pitchFamily="34" charset="-122"/>
                <a:ea typeface="微软雅黑" pitchFamily="34" charset="-122"/>
                <a:cs typeface="Calibri" pitchFamily="34" charset="0"/>
              </a:rPr>
              <a:t>CHINA CITIC BANK)</a:t>
            </a:r>
            <a:r>
              <a:rPr kumimoji="0" lang="zh-CN" altLang="en-US" sz="2400" b="0" i="0" u="none" strike="noStrike" cap="none" normalizeH="0" baseline="0" dirty="0" smtClean="0">
                <a:ln>
                  <a:noFill/>
                </a:ln>
                <a:solidFill>
                  <a:schemeClr val="tx1"/>
                </a:solidFill>
                <a:effectLst/>
                <a:latin typeface="微软雅黑" pitchFamily="34" charset="-122"/>
                <a:ea typeface="微软雅黑" pitchFamily="34" charset="-122"/>
                <a:cs typeface="Calibri" pitchFamily="34" charset="0"/>
              </a:rPr>
              <a:t>原名中信实业银行，由原国家副主席荣毅仁先生</a:t>
            </a:r>
            <a:r>
              <a:rPr lang="zh-CN" altLang="en-US" sz="2400" dirty="0" smtClean="0">
                <a:latin typeface="微软雅黑" pitchFamily="34" charset="-122"/>
                <a:ea typeface="微软雅黑" pitchFamily="34" charset="-122"/>
                <a:cs typeface="Calibri" pitchFamily="34" charset="0"/>
              </a:rPr>
              <a:t>创立</a:t>
            </a:r>
            <a:r>
              <a:rPr kumimoji="0" lang="zh-CN" sz="2400" b="0" i="0" u="none" strike="noStrike" cap="none" normalizeH="0" baseline="0" dirty="0" smtClean="0">
                <a:ln>
                  <a:noFill/>
                </a:ln>
                <a:solidFill>
                  <a:schemeClr val="tx1"/>
                </a:solidFill>
                <a:effectLst/>
                <a:latin typeface="微软雅黑" pitchFamily="34" charset="-122"/>
                <a:ea typeface="微软雅黑" pitchFamily="34" charset="-122"/>
                <a:cs typeface="Calibri" pitchFamily="34" charset="0"/>
              </a:rPr>
              <a:t>于</a:t>
            </a:r>
            <a:r>
              <a:rPr kumimoji="0" lang="zh-CN" altLang="zh-CN" sz="2400" b="0" i="0" u="none" strike="noStrike" cap="none" normalizeH="0" baseline="0" dirty="0" smtClean="0">
                <a:ln>
                  <a:noFill/>
                </a:ln>
                <a:solidFill>
                  <a:schemeClr val="tx1"/>
                </a:solidFill>
                <a:effectLst/>
                <a:latin typeface="微软雅黑" pitchFamily="34" charset="-122"/>
                <a:ea typeface="微软雅黑" pitchFamily="34" charset="-122"/>
                <a:cs typeface="Calibri" pitchFamily="34" charset="0"/>
              </a:rPr>
              <a:t>1987</a:t>
            </a:r>
            <a:r>
              <a:rPr kumimoji="0" lang="zh-CN" sz="2400" b="0" i="0" u="none" strike="noStrike" cap="none" normalizeH="0" baseline="0" dirty="0" smtClean="0">
                <a:ln>
                  <a:noFill/>
                </a:ln>
                <a:solidFill>
                  <a:schemeClr val="tx1"/>
                </a:solidFill>
                <a:effectLst/>
                <a:latin typeface="微软雅黑" pitchFamily="34" charset="-122"/>
                <a:ea typeface="微软雅黑" pitchFamily="34" charset="-122"/>
                <a:cs typeface="Calibri" pitchFamily="34" charset="0"/>
              </a:rPr>
              <a:t>年</a:t>
            </a:r>
            <a:r>
              <a:rPr lang="zh-CN" altLang="en-US" sz="2400" dirty="0" smtClean="0">
                <a:latin typeface="微软雅黑" pitchFamily="34" charset="-122"/>
                <a:ea typeface="微软雅黑" pitchFamily="34" charset="-122"/>
                <a:cs typeface="Calibri" pitchFamily="34" charset="0"/>
              </a:rPr>
              <a:t>，是中国改革开放中最早成立的新兴商业银行之一。</a:t>
            </a:r>
            <a:endParaRPr lang="en-US" altLang="zh-CN" sz="2400" dirty="0" smtClean="0">
              <a:latin typeface="微软雅黑" pitchFamily="34" charset="-122"/>
              <a:ea typeface="微软雅黑" pitchFamily="34" charset="-122"/>
              <a:cs typeface="Calibri" pitchFamily="34" charset="0"/>
            </a:endParaRPr>
          </a:p>
          <a:p>
            <a:pPr lvl="0" indent="381000" fontAlgn="base">
              <a:spcBef>
                <a:spcPts val="600"/>
              </a:spcBef>
              <a:spcAft>
                <a:spcPct val="0"/>
              </a:spcAft>
            </a:pPr>
            <a:r>
              <a:rPr lang="en-US" altLang="zh-CN" sz="2400" dirty="0" smtClean="0">
                <a:latin typeface="微软雅黑" pitchFamily="34" charset="-122"/>
                <a:ea typeface="微软雅黑" pitchFamily="34" charset="-122"/>
                <a:cs typeface="Calibri" pitchFamily="34" charset="0"/>
              </a:rPr>
              <a:t>1987</a:t>
            </a:r>
            <a:r>
              <a:rPr lang="zh-CN" altLang="en-US" sz="2400" dirty="0" smtClean="0">
                <a:latin typeface="微软雅黑" pitchFamily="34" charset="-122"/>
                <a:ea typeface="微软雅黑" pitchFamily="34" charset="-122"/>
                <a:cs typeface="Calibri" pitchFamily="34" charset="0"/>
              </a:rPr>
              <a:t>年</a:t>
            </a:r>
            <a:r>
              <a:rPr lang="en-US" altLang="zh-CN" sz="2400" dirty="0" smtClean="0">
                <a:latin typeface="微软雅黑" pitchFamily="34" charset="-122"/>
                <a:ea typeface="微软雅黑" pitchFamily="34" charset="-122"/>
                <a:cs typeface="Calibri" pitchFamily="34" charset="0"/>
              </a:rPr>
              <a:t>2</a:t>
            </a:r>
            <a:r>
              <a:rPr lang="zh-CN" altLang="en-US" sz="2400" dirty="0" smtClean="0">
                <a:latin typeface="微软雅黑" pitchFamily="34" charset="-122"/>
                <a:ea typeface="微软雅黑" pitchFamily="34" charset="-122"/>
                <a:cs typeface="Calibri" pitchFamily="34" charset="0"/>
              </a:rPr>
              <a:t>月</a:t>
            </a:r>
            <a:r>
              <a:rPr lang="en-US" altLang="zh-CN" sz="2400" dirty="0" smtClean="0">
                <a:latin typeface="微软雅黑" pitchFamily="34" charset="-122"/>
                <a:ea typeface="微软雅黑" pitchFamily="34" charset="-122"/>
                <a:cs typeface="Calibri" pitchFamily="34" charset="0"/>
              </a:rPr>
              <a:t>28</a:t>
            </a:r>
            <a:r>
              <a:rPr lang="zh-CN" altLang="en-US" sz="2400" dirty="0" smtClean="0">
                <a:latin typeface="微软雅黑" pitchFamily="34" charset="-122"/>
                <a:ea typeface="微软雅黑" pitchFamily="34" charset="-122"/>
                <a:cs typeface="Calibri" pitchFamily="34" charset="0"/>
              </a:rPr>
              <a:t>日，国务院办公厅批复同意成立中信实业银行。</a:t>
            </a:r>
            <a:endParaRPr lang="en-US" altLang="zh-CN" sz="2400" dirty="0" smtClean="0">
              <a:latin typeface="微软雅黑" pitchFamily="34" charset="-122"/>
              <a:ea typeface="微软雅黑" pitchFamily="34" charset="-122"/>
              <a:cs typeface="Calibri" pitchFamily="34" charset="0"/>
            </a:endParaRPr>
          </a:p>
          <a:p>
            <a:pPr lvl="0" indent="381000" fontAlgn="base">
              <a:spcBef>
                <a:spcPts val="600"/>
              </a:spcBef>
              <a:spcAft>
                <a:spcPct val="0"/>
              </a:spcAft>
            </a:pPr>
            <a:r>
              <a:rPr kumimoji="0" lang="en-US" altLang="zh-CN" sz="2400" b="0" i="0" u="none" strike="noStrike" cap="none" normalizeH="0" baseline="0" dirty="0" smtClean="0">
                <a:ln>
                  <a:noFill/>
                </a:ln>
                <a:solidFill>
                  <a:schemeClr val="tx1"/>
                </a:solidFill>
                <a:effectLst/>
                <a:latin typeface="微软雅黑" pitchFamily="34" charset="-122"/>
                <a:ea typeface="微软雅黑" pitchFamily="34" charset="-122"/>
                <a:cs typeface="Calibri" pitchFamily="34" charset="0"/>
              </a:rPr>
              <a:t>2005</a:t>
            </a:r>
            <a:r>
              <a:rPr kumimoji="0" lang="zh-CN" altLang="en-US" sz="2400" b="0" i="0" u="none" strike="noStrike" cap="none" normalizeH="0" baseline="0" dirty="0" smtClean="0">
                <a:ln>
                  <a:noFill/>
                </a:ln>
                <a:solidFill>
                  <a:schemeClr val="tx1"/>
                </a:solidFill>
                <a:effectLst/>
                <a:latin typeface="微软雅黑" pitchFamily="34" charset="-122"/>
                <a:ea typeface="微软雅黑" pitchFamily="34" charset="-122"/>
                <a:cs typeface="Calibri" pitchFamily="34" charset="0"/>
              </a:rPr>
              <a:t>年</a:t>
            </a:r>
            <a:r>
              <a:rPr kumimoji="0" lang="en-US" altLang="zh-CN" sz="2400" b="0" i="0" u="none" strike="noStrike" cap="none" normalizeH="0" baseline="0" dirty="0" smtClean="0">
                <a:ln>
                  <a:noFill/>
                </a:ln>
                <a:solidFill>
                  <a:schemeClr val="tx1"/>
                </a:solidFill>
                <a:effectLst/>
                <a:latin typeface="微软雅黑" pitchFamily="34" charset="-122"/>
                <a:ea typeface="微软雅黑" pitchFamily="34" charset="-122"/>
                <a:cs typeface="Calibri" pitchFamily="34" charset="0"/>
              </a:rPr>
              <a:t>11</a:t>
            </a:r>
            <a:r>
              <a:rPr kumimoji="0" lang="zh-CN" altLang="en-US" sz="2400" b="0" i="0" u="none" strike="noStrike" cap="none" normalizeH="0" baseline="0" dirty="0" smtClean="0">
                <a:ln>
                  <a:noFill/>
                </a:ln>
                <a:solidFill>
                  <a:schemeClr val="tx1"/>
                </a:solidFill>
                <a:effectLst/>
                <a:latin typeface="微软雅黑" pitchFamily="34" charset="-122"/>
                <a:ea typeface="微软雅黑" pitchFamily="34" charset="-122"/>
                <a:cs typeface="Calibri" pitchFamily="34" charset="0"/>
              </a:rPr>
              <a:t>月</a:t>
            </a:r>
            <a:r>
              <a:rPr kumimoji="0" lang="en-US" altLang="zh-CN" sz="2400" b="0" i="0" u="none" strike="noStrike" cap="none" normalizeH="0" baseline="0" dirty="0" smtClean="0">
                <a:ln>
                  <a:noFill/>
                </a:ln>
                <a:solidFill>
                  <a:schemeClr val="tx1"/>
                </a:solidFill>
                <a:effectLst/>
                <a:latin typeface="微软雅黑" pitchFamily="34" charset="-122"/>
                <a:ea typeface="微软雅黑" pitchFamily="34" charset="-122"/>
                <a:cs typeface="Calibri" pitchFamily="34" charset="0"/>
              </a:rPr>
              <a:t>25</a:t>
            </a:r>
            <a:r>
              <a:rPr kumimoji="0" lang="zh-CN" altLang="en-US" sz="2400" b="0" i="0" u="none" strike="noStrike" cap="none" normalizeH="0" baseline="0" dirty="0" smtClean="0">
                <a:ln>
                  <a:noFill/>
                </a:ln>
                <a:solidFill>
                  <a:schemeClr val="tx1"/>
                </a:solidFill>
                <a:effectLst/>
                <a:latin typeface="微软雅黑" pitchFamily="34" charset="-122"/>
                <a:ea typeface="微软雅黑" pitchFamily="34" charset="-122"/>
                <a:cs typeface="Calibri" pitchFamily="34" charset="0"/>
              </a:rPr>
              <a:t>日，中信实业银行正式更名为中信银行。</a:t>
            </a:r>
            <a:endParaRPr kumimoji="0" lang="en-US" altLang="zh-CN" sz="2400" b="0" i="0" u="none" strike="noStrike" cap="none" normalizeH="0" baseline="0" dirty="0" smtClean="0">
              <a:ln>
                <a:noFill/>
              </a:ln>
              <a:solidFill>
                <a:schemeClr val="tx1"/>
              </a:solidFill>
              <a:effectLst/>
              <a:latin typeface="微软雅黑" pitchFamily="34" charset="-122"/>
              <a:ea typeface="微软雅黑" pitchFamily="34" charset="-122"/>
              <a:cs typeface="Calibri" pitchFamily="34" charset="0"/>
            </a:endParaRPr>
          </a:p>
          <a:p>
            <a:pPr lvl="0" indent="381000" fontAlgn="base">
              <a:spcBef>
                <a:spcPts val="600"/>
              </a:spcBef>
              <a:spcAft>
                <a:spcPct val="0"/>
              </a:spcAft>
            </a:pPr>
            <a:r>
              <a:rPr lang="en-US" altLang="zh-CN" sz="2400" dirty="0" smtClean="0">
                <a:latin typeface="微软雅黑" pitchFamily="34" charset="-122"/>
                <a:ea typeface="微软雅黑" pitchFamily="34" charset="-122"/>
                <a:cs typeface="Calibri" pitchFamily="34" charset="0"/>
              </a:rPr>
              <a:t>2007</a:t>
            </a:r>
            <a:r>
              <a:rPr lang="zh-CN" altLang="en-US" sz="2400" dirty="0" smtClean="0">
                <a:latin typeface="微软雅黑" pitchFamily="34" charset="-122"/>
                <a:ea typeface="微软雅黑" pitchFamily="34" charset="-122"/>
                <a:cs typeface="Calibri" pitchFamily="34" charset="0"/>
              </a:rPr>
              <a:t>年</a:t>
            </a:r>
            <a:r>
              <a:rPr lang="en-US" altLang="zh-CN" sz="2400" dirty="0" smtClean="0">
                <a:latin typeface="微软雅黑" pitchFamily="34" charset="-122"/>
                <a:ea typeface="微软雅黑" pitchFamily="34" charset="-122"/>
                <a:cs typeface="Calibri" pitchFamily="34" charset="0"/>
              </a:rPr>
              <a:t>4</a:t>
            </a:r>
            <a:r>
              <a:rPr lang="zh-CN" altLang="en-US" sz="2400" dirty="0" smtClean="0">
                <a:latin typeface="微软雅黑" pitchFamily="34" charset="-122"/>
                <a:ea typeface="微软雅黑" pitchFamily="34" charset="-122"/>
                <a:cs typeface="Calibri" pitchFamily="34" charset="0"/>
              </a:rPr>
              <a:t>月</a:t>
            </a:r>
            <a:r>
              <a:rPr lang="en-US" altLang="zh-CN" sz="2400" dirty="0" smtClean="0">
                <a:latin typeface="微软雅黑" pitchFamily="34" charset="-122"/>
                <a:ea typeface="微软雅黑" pitchFamily="34" charset="-122"/>
                <a:cs typeface="Calibri" pitchFamily="34" charset="0"/>
              </a:rPr>
              <a:t>27</a:t>
            </a:r>
            <a:r>
              <a:rPr lang="zh-CN" altLang="en-US" sz="2400" dirty="0" smtClean="0">
                <a:latin typeface="微软雅黑" pitchFamily="34" charset="-122"/>
                <a:ea typeface="微软雅黑" pitchFamily="34" charset="-122"/>
                <a:cs typeface="Calibri" pitchFamily="34" charset="0"/>
              </a:rPr>
              <a:t>日，中信银行在上海证券交易所和香港证券交易所同步上市。</a:t>
            </a:r>
            <a:endParaRPr lang="en-US" altLang="zh-CN" sz="2400" dirty="0" smtClean="0">
              <a:latin typeface="微软雅黑" pitchFamily="34" charset="-122"/>
              <a:ea typeface="微软雅黑" pitchFamily="34" charset="-122"/>
              <a:cs typeface="Calibri" pitchFamily="34" charset="0"/>
            </a:endParaRPr>
          </a:p>
          <a:p>
            <a:pPr lvl="0" indent="381000" fontAlgn="base">
              <a:spcBef>
                <a:spcPts val="600"/>
              </a:spcBef>
              <a:spcAft>
                <a:spcPct val="0"/>
              </a:spcAft>
            </a:pPr>
            <a:r>
              <a:rPr kumimoji="0" lang="en-US" altLang="zh-CN" sz="2400" b="0" i="0" u="none" strike="noStrike" cap="none" normalizeH="0" baseline="0" dirty="0" smtClean="0">
                <a:ln>
                  <a:noFill/>
                </a:ln>
                <a:solidFill>
                  <a:schemeClr val="tx1"/>
                </a:solidFill>
                <a:effectLst/>
                <a:latin typeface="微软雅黑" pitchFamily="34" charset="-122"/>
                <a:ea typeface="微软雅黑" pitchFamily="34" charset="-122"/>
                <a:cs typeface="Calibri" pitchFamily="34" charset="0"/>
              </a:rPr>
              <a:t>2009</a:t>
            </a:r>
            <a:r>
              <a:rPr kumimoji="0" lang="zh-CN" altLang="en-US" sz="2400" b="0" i="0" u="none" strike="noStrike" cap="none" normalizeH="0" baseline="0" dirty="0" smtClean="0">
                <a:ln>
                  <a:noFill/>
                </a:ln>
                <a:solidFill>
                  <a:schemeClr val="tx1"/>
                </a:solidFill>
                <a:effectLst/>
                <a:latin typeface="微软雅黑" pitchFamily="34" charset="-122"/>
                <a:ea typeface="微软雅黑" pitchFamily="34" charset="-122"/>
                <a:cs typeface="Calibri" pitchFamily="34" charset="0"/>
              </a:rPr>
              <a:t>年</a:t>
            </a:r>
            <a:r>
              <a:rPr kumimoji="0" lang="en-US" altLang="zh-CN" sz="2400" b="0" i="0" u="none" strike="noStrike" cap="none" normalizeH="0" baseline="0" dirty="0" smtClean="0">
                <a:ln>
                  <a:noFill/>
                </a:ln>
                <a:solidFill>
                  <a:schemeClr val="tx1"/>
                </a:solidFill>
                <a:effectLst/>
                <a:latin typeface="微软雅黑" pitchFamily="34" charset="-122"/>
                <a:ea typeface="微软雅黑" pitchFamily="34" charset="-122"/>
                <a:cs typeface="Calibri" pitchFamily="34" charset="0"/>
              </a:rPr>
              <a:t>2</a:t>
            </a:r>
            <a:r>
              <a:rPr kumimoji="0" lang="zh-CN" altLang="en-US" sz="2400" b="0" i="0" u="none" strike="noStrike" cap="none" normalizeH="0" baseline="0" dirty="0" smtClean="0">
                <a:ln>
                  <a:noFill/>
                </a:ln>
                <a:solidFill>
                  <a:schemeClr val="tx1"/>
                </a:solidFill>
                <a:effectLst/>
                <a:latin typeface="微软雅黑" pitchFamily="34" charset="-122"/>
                <a:ea typeface="微软雅黑" pitchFamily="34" charset="-122"/>
                <a:cs typeface="Calibri" pitchFamily="34" charset="0"/>
              </a:rPr>
              <a:t>月，中信银行收入英国</a:t>
            </a:r>
            <a:r>
              <a:rPr kumimoji="0" lang="en-US" altLang="zh-CN" sz="2400" b="0" i="0" u="none" strike="noStrike" cap="none" normalizeH="0" baseline="0" dirty="0" smtClean="0">
                <a:ln>
                  <a:noFill/>
                </a:ln>
                <a:solidFill>
                  <a:schemeClr val="tx1"/>
                </a:solidFill>
                <a:effectLst/>
                <a:latin typeface="微软雅黑" pitchFamily="34" charset="-122"/>
                <a:ea typeface="微软雅黑" pitchFamily="34" charset="-122"/>
                <a:cs typeface="Calibri" pitchFamily="34" charset="0"/>
              </a:rPr>
              <a:t>《</a:t>
            </a:r>
            <a:r>
              <a:rPr kumimoji="0" lang="zh-CN" altLang="en-US" sz="2400" b="0" i="0" u="none" strike="noStrike" cap="none" normalizeH="0" baseline="0" dirty="0" smtClean="0">
                <a:ln>
                  <a:noFill/>
                </a:ln>
                <a:solidFill>
                  <a:schemeClr val="tx1"/>
                </a:solidFill>
                <a:effectLst/>
                <a:latin typeface="微软雅黑" pitchFamily="34" charset="-122"/>
                <a:ea typeface="微软雅黑" pitchFamily="34" charset="-122"/>
                <a:cs typeface="Calibri" pitchFamily="34" charset="0"/>
              </a:rPr>
              <a:t>银行家</a:t>
            </a:r>
            <a:r>
              <a:rPr kumimoji="0" lang="en-US" altLang="zh-CN" sz="2400" b="0" i="0" u="none" strike="noStrike" cap="none" normalizeH="0" baseline="0" dirty="0" smtClean="0">
                <a:ln>
                  <a:noFill/>
                </a:ln>
                <a:solidFill>
                  <a:schemeClr val="tx1"/>
                </a:solidFill>
                <a:effectLst/>
                <a:latin typeface="微软雅黑" pitchFamily="34" charset="-122"/>
                <a:ea typeface="微软雅黑" pitchFamily="34" charset="-122"/>
                <a:cs typeface="Calibri" pitchFamily="34" charset="0"/>
              </a:rPr>
              <a:t>》</a:t>
            </a:r>
            <a:r>
              <a:rPr kumimoji="0" lang="zh-CN" altLang="en-US" sz="2400" b="0" i="0" u="none" strike="noStrike" cap="none" normalizeH="0" baseline="0" dirty="0" smtClean="0">
                <a:ln>
                  <a:noFill/>
                </a:ln>
                <a:solidFill>
                  <a:schemeClr val="tx1"/>
                </a:solidFill>
                <a:effectLst/>
                <a:latin typeface="微软雅黑" pitchFamily="34" charset="-122"/>
                <a:ea typeface="微软雅黑" pitchFamily="34" charset="-122"/>
                <a:cs typeface="Calibri" pitchFamily="34" charset="0"/>
              </a:rPr>
              <a:t>杂志品牌价值百强。</a:t>
            </a:r>
            <a:endParaRPr kumimoji="0" lang="en-US" altLang="zh-CN" sz="2400" b="0" i="0" u="none" strike="noStrike" cap="none" normalizeH="0" baseline="0" dirty="0" smtClean="0">
              <a:ln>
                <a:noFill/>
              </a:ln>
              <a:solidFill>
                <a:schemeClr val="tx1"/>
              </a:solidFill>
              <a:effectLst/>
              <a:latin typeface="微软雅黑" pitchFamily="34" charset="-122"/>
              <a:ea typeface="微软雅黑" pitchFamily="34" charset="-122"/>
              <a:cs typeface="Calibri" pitchFamily="34" charset="0"/>
            </a:endParaRPr>
          </a:p>
          <a:p>
            <a:pPr lvl="0" indent="381000" fontAlgn="base">
              <a:spcBef>
                <a:spcPts val="600"/>
              </a:spcBef>
              <a:spcAft>
                <a:spcPct val="0"/>
              </a:spcAft>
            </a:pPr>
            <a:r>
              <a:rPr lang="en-US" altLang="zh-CN" sz="2400" dirty="0" smtClean="0">
                <a:latin typeface="微软雅黑" pitchFamily="34" charset="-122"/>
                <a:ea typeface="微软雅黑" pitchFamily="34" charset="-122"/>
                <a:cs typeface="Calibri" pitchFamily="34" charset="0"/>
              </a:rPr>
              <a:t>2015</a:t>
            </a:r>
            <a:r>
              <a:rPr lang="zh-CN" altLang="en-US" sz="2400" dirty="0" smtClean="0">
                <a:latin typeface="微软雅黑" pitchFamily="34" charset="-122"/>
                <a:ea typeface="微软雅黑" pitchFamily="34" charset="-122"/>
                <a:cs typeface="Calibri" pitchFamily="34" charset="0"/>
              </a:rPr>
              <a:t>年</a:t>
            </a:r>
            <a:r>
              <a:rPr lang="en-US" altLang="zh-CN" sz="2400" dirty="0" smtClean="0">
                <a:latin typeface="微软雅黑" pitchFamily="34" charset="-122"/>
                <a:ea typeface="微软雅黑" pitchFamily="34" charset="-122"/>
                <a:cs typeface="Calibri" pitchFamily="34" charset="0"/>
              </a:rPr>
              <a:t>9</a:t>
            </a:r>
            <a:r>
              <a:rPr lang="zh-CN" altLang="en-US" sz="2400" dirty="0" smtClean="0">
                <a:latin typeface="微软雅黑" pitchFamily="34" charset="-122"/>
                <a:ea typeface="微软雅黑" pitchFamily="34" charset="-122"/>
                <a:cs typeface="Calibri" pitchFamily="34" charset="0"/>
              </a:rPr>
              <a:t>月，中信银行推出中国首个跨境人民币支付平台。</a:t>
            </a:r>
            <a:endParaRPr kumimoji="0" lang="en-US" altLang="zh-CN" sz="2400" b="0" i="0" u="none" strike="noStrike" cap="none" normalizeH="0" baseline="0" dirty="0" smtClean="0">
              <a:ln>
                <a:noFill/>
              </a:ln>
              <a:solidFill>
                <a:schemeClr val="tx1"/>
              </a:solidFill>
              <a:effectLst/>
              <a:latin typeface="微软雅黑" pitchFamily="34" charset="-122"/>
              <a:ea typeface="微软雅黑" pitchFamily="34" charset="-122"/>
              <a:cs typeface="Calibri" pitchFamily="34" charset="0"/>
            </a:endParaRPr>
          </a:p>
          <a:p>
            <a:pPr lvl="0" indent="381000" fontAlgn="base">
              <a:spcBef>
                <a:spcPts val="600"/>
              </a:spcBef>
              <a:spcAft>
                <a:spcPct val="0"/>
              </a:spcAft>
            </a:pPr>
            <a:r>
              <a:rPr lang="en-US" altLang="zh-CN" sz="2400" dirty="0" smtClean="0">
                <a:latin typeface="微软雅黑" pitchFamily="34" charset="-122"/>
                <a:ea typeface="微软雅黑" pitchFamily="34" charset="-122"/>
                <a:cs typeface="Calibri" pitchFamily="34" charset="0"/>
              </a:rPr>
              <a:t>2015</a:t>
            </a:r>
            <a:r>
              <a:rPr lang="zh-CN" altLang="en-US" sz="2400" dirty="0" smtClean="0">
                <a:latin typeface="微软雅黑" pitchFamily="34" charset="-122"/>
                <a:ea typeface="微软雅黑" pitchFamily="34" charset="-122"/>
                <a:cs typeface="Calibri" pitchFamily="34" charset="0"/>
              </a:rPr>
              <a:t>年</a:t>
            </a:r>
            <a:r>
              <a:rPr lang="en-US" altLang="zh-CN" sz="2400" dirty="0" smtClean="0">
                <a:latin typeface="微软雅黑" pitchFamily="34" charset="-122"/>
                <a:ea typeface="微软雅黑" pitchFamily="34" charset="-122"/>
                <a:cs typeface="Calibri" pitchFamily="34" charset="0"/>
              </a:rPr>
              <a:t>11</a:t>
            </a:r>
            <a:r>
              <a:rPr lang="zh-CN" altLang="en-US" sz="2400" dirty="0" smtClean="0">
                <a:latin typeface="微软雅黑" pitchFamily="34" charset="-122"/>
                <a:ea typeface="微软雅黑" pitchFamily="34" charset="-122"/>
                <a:cs typeface="Calibri" pitchFamily="34" charset="0"/>
              </a:rPr>
              <a:t>月</a:t>
            </a:r>
            <a:r>
              <a:rPr lang="en-US" altLang="zh-CN" sz="2400" dirty="0" smtClean="0">
                <a:latin typeface="微软雅黑" pitchFamily="34" charset="-122"/>
                <a:ea typeface="微软雅黑" pitchFamily="34" charset="-122"/>
                <a:cs typeface="Calibri" pitchFamily="34" charset="0"/>
              </a:rPr>
              <a:t>18</a:t>
            </a:r>
            <a:r>
              <a:rPr lang="zh-CN" altLang="en-US" sz="2400" dirty="0" smtClean="0">
                <a:latin typeface="微软雅黑" pitchFamily="34" charset="-122"/>
                <a:ea typeface="微软雅黑" pitchFamily="34" charset="-122"/>
                <a:cs typeface="Calibri" pitchFamily="34" charset="0"/>
              </a:rPr>
              <a:t>日，中信银行与百度达成战略合作设立百信银行，成为中国首家  互联网公司与传统银行深度合作的直销银行，开创了“互联网</a:t>
            </a:r>
            <a:r>
              <a:rPr lang="en-US" altLang="zh-CN" sz="2400" dirty="0" smtClean="0">
                <a:latin typeface="微软雅黑" pitchFamily="34" charset="-122"/>
                <a:ea typeface="微软雅黑" pitchFamily="34" charset="-122"/>
                <a:cs typeface="Calibri" pitchFamily="34" charset="0"/>
              </a:rPr>
              <a:t>+</a:t>
            </a:r>
            <a:r>
              <a:rPr lang="zh-CN" altLang="en-US" sz="2400" dirty="0" smtClean="0">
                <a:latin typeface="微软雅黑" pitchFamily="34" charset="-122"/>
                <a:ea typeface="微软雅黑" pitchFamily="34" charset="-122"/>
                <a:cs typeface="Calibri" pitchFamily="34" charset="0"/>
              </a:rPr>
              <a:t>金融”的全新模式。</a:t>
            </a:r>
            <a:endParaRPr lang="en-US" altLang="zh-CN" sz="2400" dirty="0" smtClean="0">
              <a:latin typeface="微软雅黑" pitchFamily="34" charset="-122"/>
              <a:ea typeface="微软雅黑" pitchFamily="34" charset="-122"/>
              <a:cs typeface="Calibri" pitchFamily="34" charset="0"/>
            </a:endParaRPr>
          </a:p>
          <a:p>
            <a:pPr lvl="0" indent="381000" fontAlgn="base">
              <a:spcBef>
                <a:spcPts val="600"/>
              </a:spcBef>
              <a:spcAft>
                <a:spcPct val="0"/>
              </a:spcAft>
            </a:pPr>
            <a:r>
              <a:rPr lang="en-US" altLang="zh-CN" sz="2400" dirty="0" smtClean="0">
                <a:latin typeface="微软雅黑" pitchFamily="34" charset="-122"/>
                <a:ea typeface="微软雅黑" pitchFamily="34" charset="-122"/>
                <a:cs typeface="Calibri" pitchFamily="34" charset="0"/>
              </a:rPr>
              <a:t>2017</a:t>
            </a:r>
            <a:r>
              <a:rPr lang="zh-CN" altLang="en-US" sz="2400" dirty="0" smtClean="0">
                <a:latin typeface="微软雅黑" pitchFamily="34" charset="-122"/>
                <a:ea typeface="微软雅黑" pitchFamily="34" charset="-122"/>
                <a:cs typeface="Calibri" pitchFamily="34" charset="0"/>
              </a:rPr>
              <a:t>年</a:t>
            </a:r>
            <a:r>
              <a:rPr lang="en-US" altLang="zh-CN" sz="2400" dirty="0" smtClean="0"/>
              <a:t>11</a:t>
            </a:r>
            <a:r>
              <a:rPr lang="zh-CN" altLang="en-US" sz="2400" dirty="0" smtClean="0"/>
              <a:t>月</a:t>
            </a:r>
            <a:r>
              <a:rPr lang="en-US" altLang="zh-CN" sz="2400" dirty="0" smtClean="0"/>
              <a:t>29</a:t>
            </a:r>
            <a:r>
              <a:rPr lang="zh-CN" altLang="en-US" sz="2400" dirty="0" smtClean="0"/>
              <a:t>日，中信银行被英国</a:t>
            </a:r>
            <a:r>
              <a:rPr lang="en-US" altLang="zh-CN" sz="2400" dirty="0" smtClean="0"/>
              <a:t>《</a:t>
            </a:r>
            <a:r>
              <a:rPr lang="zh-CN" altLang="en-US" sz="2400" dirty="0" smtClean="0"/>
              <a:t>银行家</a:t>
            </a:r>
            <a:r>
              <a:rPr lang="en-US" altLang="zh-CN" sz="2400" dirty="0" smtClean="0"/>
              <a:t>》</a:t>
            </a:r>
            <a:r>
              <a:rPr lang="zh-CN" altLang="en-US" sz="2400" dirty="0" smtClean="0"/>
              <a:t>杂志评选为</a:t>
            </a:r>
            <a:r>
              <a:rPr lang="en-US" altLang="zh-CN" sz="2400" dirty="0" smtClean="0"/>
              <a:t>2017</a:t>
            </a:r>
            <a:r>
              <a:rPr lang="zh-CN" altLang="en-US" sz="2400" dirty="0" smtClean="0"/>
              <a:t>年度“中国最佳银行”。</a:t>
            </a:r>
            <a:endParaRPr lang="en-US" altLang="zh-CN" sz="2400" dirty="0" smtClean="0">
              <a:latin typeface="微软雅黑" pitchFamily="34" charset="-122"/>
              <a:ea typeface="微软雅黑" pitchFamily="34" charset="-122"/>
              <a:cs typeface="Calibri" pitchFamily="34" charset="0"/>
            </a:endParaRPr>
          </a:p>
          <a:p>
            <a:pPr lvl="0" indent="381000" fontAlgn="base">
              <a:spcBef>
                <a:spcPts val="600"/>
              </a:spcBef>
              <a:spcAft>
                <a:spcPct val="0"/>
              </a:spcAft>
            </a:pPr>
            <a:endParaRPr kumimoji="0" lang="zh-CN" sz="3200" b="0"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endParaRPr>
          </a:p>
        </p:txBody>
      </p:sp>
      <p:pic>
        <p:nvPicPr>
          <p:cNvPr id="7" name="图片 6"/>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9765236" y="6133662"/>
            <a:ext cx="2147248" cy="724338"/>
          </a:xfrm>
          <a:prstGeom prst="rect">
            <a:avLst/>
          </a:prstGeom>
        </p:spPr>
      </p:pic>
    </p:spTree>
    <p:extLst>
      <p:ext uri="{BB962C8B-B14F-4D97-AF65-F5344CB8AC3E}">
        <p14:creationId xmlns="" xmlns:p14="http://schemas.microsoft.com/office/powerpoint/2010/main" val="23873391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等腰三角形 4">
            <a:extLst>
              <a:ext uri="{FF2B5EF4-FFF2-40B4-BE49-F238E27FC236}">
                <a16:creationId xmlns="" xmlns:a16="http://schemas.microsoft.com/office/drawing/2014/main" id="{8AF4A9DB-702F-4841-8E7C-1706825CF1D9}"/>
              </a:ext>
            </a:extLst>
          </p:cNvPr>
          <p:cNvSpPr/>
          <p:nvPr/>
        </p:nvSpPr>
        <p:spPr>
          <a:xfrm rot="10800000">
            <a:off x="4331368" y="0"/>
            <a:ext cx="3529263" cy="834189"/>
          </a:xfrm>
          <a:prstGeom prst="triangle">
            <a:avLst/>
          </a:prstGeom>
          <a:solidFill>
            <a:srgbClr val="C20F24"/>
          </a:solidFill>
          <a:ln>
            <a:solidFill>
              <a:srgbClr val="C20F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6" name="图片 25"/>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9812738" y="5915299"/>
            <a:ext cx="2147248" cy="724338"/>
          </a:xfrm>
          <a:prstGeom prst="rect">
            <a:avLst/>
          </a:prstGeom>
        </p:spPr>
      </p:pic>
      <p:sp>
        <p:nvSpPr>
          <p:cNvPr id="8" name="标题 7"/>
          <p:cNvSpPr>
            <a:spLocks noGrp="1"/>
          </p:cNvSpPr>
          <p:nvPr>
            <p:ph type="title"/>
          </p:nvPr>
        </p:nvSpPr>
        <p:spPr/>
        <p:txBody>
          <a:bodyPr>
            <a:normAutofit/>
          </a:bodyPr>
          <a:lstStyle/>
          <a:p>
            <a:r>
              <a:rPr lang="zh-CN" altLang="en-US" sz="3600" b="1" dirty="0" smtClean="0"/>
              <a:t>中信银行十</a:t>
            </a:r>
            <a:r>
              <a:rPr lang="zh-CN" altLang="en-US" sz="3600" b="1" dirty="0"/>
              <a:t>堰</a:t>
            </a:r>
            <a:r>
              <a:rPr lang="zh-CN" altLang="en-US" sz="3600" b="1" dirty="0" smtClean="0"/>
              <a:t>分行简介</a:t>
            </a:r>
            <a:endParaRPr lang="zh-CN" altLang="en-US" sz="3600" b="1" dirty="0"/>
          </a:p>
        </p:txBody>
      </p:sp>
      <p:sp>
        <p:nvSpPr>
          <p:cNvPr id="10" name="TextBox 9"/>
          <p:cNvSpPr txBox="1"/>
          <p:nvPr/>
        </p:nvSpPr>
        <p:spPr>
          <a:xfrm>
            <a:off x="1473958" y="1897039"/>
            <a:ext cx="5076967" cy="584775"/>
          </a:xfrm>
          <a:prstGeom prst="rect">
            <a:avLst/>
          </a:prstGeom>
          <a:noFill/>
        </p:spPr>
        <p:txBody>
          <a:bodyPr wrap="square" rtlCol="0">
            <a:spAutoFit/>
          </a:bodyPr>
          <a:lstStyle/>
          <a:p>
            <a:endParaRPr lang="zh-CN" altLang="en-US" sz="3200" dirty="0"/>
          </a:p>
        </p:txBody>
      </p:sp>
      <p:sp>
        <p:nvSpPr>
          <p:cNvPr id="6" name="TextBox 5"/>
          <p:cNvSpPr txBox="1"/>
          <p:nvPr/>
        </p:nvSpPr>
        <p:spPr>
          <a:xfrm>
            <a:off x="835379" y="1873951"/>
            <a:ext cx="9550400" cy="3170099"/>
          </a:xfrm>
          <a:prstGeom prst="rect">
            <a:avLst/>
          </a:prstGeom>
          <a:noFill/>
        </p:spPr>
        <p:txBody>
          <a:bodyPr wrap="square" rtlCol="0">
            <a:spAutoFit/>
          </a:bodyPr>
          <a:lstStyle/>
          <a:p>
            <a:r>
              <a:rPr lang="zh-CN" altLang="en-US" sz="2400" dirty="0" smtClean="0">
                <a:latin typeface="微软雅黑" pitchFamily="34" charset="-122"/>
                <a:ea typeface="微软雅黑" pitchFamily="34" charset="-122"/>
              </a:rPr>
              <a:t>中信银行十堰分行成立于</a:t>
            </a:r>
            <a:r>
              <a:rPr lang="en-US" altLang="zh-CN" sz="2400" dirty="0" smtClean="0">
                <a:latin typeface="微软雅黑" pitchFamily="34" charset="-122"/>
                <a:ea typeface="微软雅黑" pitchFamily="34" charset="-122"/>
              </a:rPr>
              <a:t>2013</a:t>
            </a:r>
            <a:r>
              <a:rPr lang="zh-CN" altLang="en-US" sz="2400" dirty="0" smtClean="0">
                <a:latin typeface="微软雅黑" pitchFamily="34" charset="-122"/>
                <a:ea typeface="微软雅黑" pitchFamily="34" charset="-122"/>
              </a:rPr>
              <a:t>年</a:t>
            </a:r>
            <a:r>
              <a:rPr lang="en-US" altLang="zh-CN" sz="2400" dirty="0" smtClean="0">
                <a:latin typeface="微软雅黑" pitchFamily="34" charset="-122"/>
                <a:ea typeface="微软雅黑" pitchFamily="34" charset="-122"/>
              </a:rPr>
              <a:t>12</a:t>
            </a:r>
            <a:r>
              <a:rPr lang="zh-CN" altLang="en-US" sz="2400" dirty="0" smtClean="0">
                <a:latin typeface="微软雅黑" pitchFamily="34" charset="-122"/>
                <a:ea typeface="微软雅黑" pitchFamily="34" charset="-122"/>
              </a:rPr>
              <a:t>月</a:t>
            </a:r>
            <a:r>
              <a:rPr lang="en-US" altLang="zh-CN" sz="2400" dirty="0" smtClean="0">
                <a:latin typeface="微软雅黑" pitchFamily="34" charset="-122"/>
                <a:ea typeface="微软雅黑" pitchFamily="34" charset="-122"/>
              </a:rPr>
              <a:t>3</a:t>
            </a:r>
            <a:r>
              <a:rPr lang="zh-CN" altLang="en-US" sz="2400" dirty="0" smtClean="0">
                <a:latin typeface="微软雅黑" pitchFamily="34" charset="-122"/>
                <a:ea typeface="微软雅黑" pitchFamily="34" charset="-122"/>
              </a:rPr>
              <a:t>日，三年来坚持以客户为中心的经营理念，全力打造综合化服务平台，全方位满足企业及个人客户的综合金融服务需求。</a:t>
            </a:r>
            <a:endParaRPr lang="en-US" altLang="zh-CN" sz="2400" dirty="0" smtClean="0">
              <a:latin typeface="微软雅黑" pitchFamily="34" charset="-122"/>
              <a:ea typeface="微软雅黑" pitchFamily="34" charset="-122"/>
            </a:endParaRPr>
          </a:p>
          <a:p>
            <a:r>
              <a:rPr lang="en-US" altLang="zh-CN" sz="2400" dirty="0" smtClean="0">
                <a:latin typeface="微软雅黑" pitchFamily="34" charset="-122"/>
                <a:ea typeface="微软雅黑" pitchFamily="34" charset="-122"/>
              </a:rPr>
              <a:t>4</a:t>
            </a:r>
            <a:r>
              <a:rPr lang="zh-CN" altLang="en-US" sz="2400" dirty="0" smtClean="0">
                <a:latin typeface="微软雅黑" pitchFamily="34" charset="-122"/>
                <a:ea typeface="微软雅黑" pitchFamily="34" charset="-122"/>
              </a:rPr>
              <a:t>年来，累计对十堰地区信贷投放金额超过</a:t>
            </a:r>
            <a:r>
              <a:rPr lang="en-US" altLang="zh-CN" sz="3200" dirty="0" smtClean="0">
                <a:solidFill>
                  <a:srgbClr val="FF0000"/>
                </a:solidFill>
                <a:latin typeface="微软雅黑" pitchFamily="34" charset="-122"/>
                <a:ea typeface="微软雅黑" pitchFamily="34" charset="-122"/>
              </a:rPr>
              <a:t>200</a:t>
            </a:r>
            <a:r>
              <a:rPr lang="zh-CN" altLang="en-US" sz="3200" dirty="0" smtClean="0">
                <a:solidFill>
                  <a:srgbClr val="FF0000"/>
                </a:solidFill>
                <a:latin typeface="微软雅黑" pitchFamily="34" charset="-122"/>
                <a:ea typeface="微软雅黑" pitchFamily="34" charset="-122"/>
              </a:rPr>
              <a:t>亿元</a:t>
            </a:r>
            <a:r>
              <a:rPr lang="zh-CN" altLang="en-US" sz="2400" dirty="0" smtClean="0">
                <a:latin typeface="微软雅黑" pitchFamily="34" charset="-122"/>
                <a:ea typeface="微软雅黑" pitchFamily="34" charset="-122"/>
              </a:rPr>
              <a:t>； </a:t>
            </a:r>
          </a:p>
          <a:p>
            <a:r>
              <a:rPr lang="en-US" altLang="zh-CN" sz="2400" dirty="0" smtClean="0">
                <a:latin typeface="微软雅黑" pitchFamily="34" charset="-122"/>
                <a:ea typeface="微软雅黑" pitchFamily="34" charset="-122"/>
              </a:rPr>
              <a:t>2017</a:t>
            </a:r>
            <a:r>
              <a:rPr lang="zh-CN" altLang="en-US" sz="2400" dirty="0" smtClean="0">
                <a:latin typeface="微软雅黑" pitchFamily="34" charset="-122"/>
                <a:ea typeface="微软雅黑" pitchFamily="34" charset="-122"/>
              </a:rPr>
              <a:t>年</a:t>
            </a:r>
            <a:r>
              <a:rPr lang="en-US" altLang="zh-CN" sz="2400" dirty="0" smtClean="0">
                <a:latin typeface="微软雅黑" pitchFamily="34" charset="-122"/>
                <a:ea typeface="微软雅黑" pitchFamily="34" charset="-122"/>
              </a:rPr>
              <a:t>,</a:t>
            </a:r>
            <a:r>
              <a:rPr lang="zh-CN" altLang="en-US" sz="2400" dirty="0" smtClean="0">
                <a:latin typeface="微软雅黑" pitchFamily="34" charset="-122"/>
                <a:ea typeface="微软雅黑" pitchFamily="34" charset="-122"/>
              </a:rPr>
              <a:t>对房地产行业及建筑安装类企业贷款合计</a:t>
            </a:r>
            <a:r>
              <a:rPr lang="en-US" altLang="zh-CN" sz="2400" dirty="0" smtClean="0">
                <a:latin typeface="微软雅黑" pitchFamily="34" charset="-122"/>
                <a:ea typeface="微软雅黑" pitchFamily="34" charset="-122"/>
              </a:rPr>
              <a:t>20</a:t>
            </a:r>
            <a:r>
              <a:rPr lang="zh-CN" altLang="en-US" sz="2400" dirty="0" smtClean="0">
                <a:latin typeface="微软雅黑" pitchFamily="34" charset="-122"/>
                <a:ea typeface="微软雅黑" pitchFamily="34" charset="-122"/>
              </a:rPr>
              <a:t>亿余元；个人按揭贷款累计发放近</a:t>
            </a:r>
            <a:r>
              <a:rPr lang="en-US" altLang="zh-CN" sz="2400" dirty="0" smtClean="0">
                <a:latin typeface="微软雅黑" pitchFamily="34" charset="-122"/>
                <a:ea typeface="微软雅黑" pitchFamily="34" charset="-122"/>
              </a:rPr>
              <a:t>2</a:t>
            </a:r>
            <a:r>
              <a:rPr lang="zh-CN" altLang="en-US" sz="2400" dirty="0" smtClean="0">
                <a:latin typeface="微软雅黑" pitchFamily="34" charset="-122"/>
                <a:ea typeface="微软雅黑" pitchFamily="34" charset="-122"/>
              </a:rPr>
              <a:t>亿元</a:t>
            </a:r>
            <a:r>
              <a:rPr lang="en-US" altLang="zh-CN" sz="2400" dirty="0" smtClean="0">
                <a:latin typeface="微软雅黑" pitchFamily="34" charset="-122"/>
                <a:ea typeface="微软雅黑" pitchFamily="34" charset="-122"/>
              </a:rPr>
              <a:t>;</a:t>
            </a:r>
            <a:endParaRPr lang="zh-CN" altLang="en-US" sz="2400" dirty="0" smtClean="0">
              <a:latin typeface="微软雅黑" pitchFamily="34" charset="-122"/>
              <a:ea typeface="微软雅黑" pitchFamily="34" charset="-122"/>
            </a:endParaRPr>
          </a:p>
          <a:p>
            <a:endParaRPr lang="en-US" altLang="zh-CN" sz="2400" dirty="0" smtClean="0">
              <a:latin typeface="微软雅黑" pitchFamily="34" charset="-122"/>
              <a:ea typeface="微软雅黑" pitchFamily="34" charset="-122"/>
            </a:endParaRPr>
          </a:p>
          <a:p>
            <a:endParaRPr lang="en-US" altLang="zh-CN" sz="2400" dirty="0" smtClean="0">
              <a:latin typeface="微软雅黑" pitchFamily="34" charset="-122"/>
              <a:ea typeface="微软雅黑" pitchFamily="34" charset="-122"/>
            </a:endParaRPr>
          </a:p>
        </p:txBody>
      </p:sp>
    </p:spTree>
    <p:extLst>
      <p:ext uri="{BB962C8B-B14F-4D97-AF65-F5344CB8AC3E}">
        <p14:creationId xmlns="" xmlns:p14="http://schemas.microsoft.com/office/powerpoint/2010/main" val="23873391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385" name="直接连接符 7"/>
          <p:cNvCxnSpPr/>
          <p:nvPr>
            <p:custDataLst>
              <p:tags r:id="rId2"/>
            </p:custDataLst>
          </p:nvPr>
        </p:nvCxnSpPr>
        <p:spPr>
          <a:xfrm>
            <a:off x="1919818" y="2349500"/>
            <a:ext cx="8352367" cy="1588"/>
          </a:xfrm>
          <a:prstGeom prst="line">
            <a:avLst/>
          </a:prstGeom>
          <a:ln w="9525" cap="flat" cmpd="sng">
            <a:solidFill>
              <a:srgbClr val="D9D9D9"/>
            </a:solidFill>
            <a:prstDash val="solid"/>
            <a:round/>
            <a:headEnd type="none" w="med" len="med"/>
            <a:tailEnd type="none" w="med" len="med"/>
          </a:ln>
        </p:spPr>
      </p:cxnSp>
      <p:cxnSp>
        <p:nvCxnSpPr>
          <p:cNvPr id="16386" name="直接连接符 8"/>
          <p:cNvCxnSpPr/>
          <p:nvPr>
            <p:custDataLst>
              <p:tags r:id="rId3"/>
            </p:custDataLst>
          </p:nvPr>
        </p:nvCxnSpPr>
        <p:spPr>
          <a:xfrm>
            <a:off x="1919818" y="3935414"/>
            <a:ext cx="8352367" cy="3175"/>
          </a:xfrm>
          <a:prstGeom prst="line">
            <a:avLst/>
          </a:prstGeom>
          <a:ln w="9525" cap="flat" cmpd="sng">
            <a:solidFill>
              <a:srgbClr val="D9D9D9"/>
            </a:solidFill>
            <a:prstDash val="solid"/>
            <a:round/>
            <a:headEnd type="none" w="med" len="med"/>
            <a:tailEnd type="none" w="med" len="med"/>
          </a:ln>
        </p:spPr>
      </p:cxnSp>
      <p:sp>
        <p:nvSpPr>
          <p:cNvPr id="16387" name="任意多边形 15"/>
          <p:cNvSpPr/>
          <p:nvPr>
            <p:custDataLst>
              <p:tags r:id="rId4"/>
            </p:custDataLst>
          </p:nvPr>
        </p:nvSpPr>
        <p:spPr>
          <a:xfrm>
            <a:off x="1919818" y="2457450"/>
            <a:ext cx="1536700" cy="1390650"/>
          </a:xfrm>
          <a:custGeom>
            <a:avLst/>
            <a:gdLst>
              <a:gd name="txL" fmla="*/ 0 w 1153318"/>
              <a:gd name="txT" fmla="*/ 0 h 1389644"/>
              <a:gd name="txR" fmla="*/ 1153318 w 1153318"/>
              <a:gd name="txB" fmla="*/ 1389644 h 1389644"/>
            </a:gdLst>
            <a:ahLst/>
            <a:cxnLst/>
            <a:rect l="txL" t="txT" r="txR" b="txB"/>
            <a:pathLst>
              <a:path w="1153318" h="1389644">
                <a:moveTo>
                  <a:pt x="0" y="239717"/>
                </a:moveTo>
                <a:lnTo>
                  <a:pt x="2381" y="239717"/>
                </a:lnTo>
                <a:lnTo>
                  <a:pt x="2381" y="371475"/>
                </a:lnTo>
                <a:cubicBezTo>
                  <a:pt x="43156" y="371475"/>
                  <a:pt x="83931" y="371475"/>
                  <a:pt x="124801" y="371475"/>
                </a:cubicBezTo>
                <a:lnTo>
                  <a:pt x="124801" y="239717"/>
                </a:lnTo>
                <a:lnTo>
                  <a:pt x="278499" y="239717"/>
                </a:lnTo>
                <a:lnTo>
                  <a:pt x="256367" y="371475"/>
                </a:lnTo>
                <a:cubicBezTo>
                  <a:pt x="298475" y="371475"/>
                  <a:pt x="340679" y="371475"/>
                  <a:pt x="382788" y="371475"/>
                </a:cubicBezTo>
                <a:cubicBezTo>
                  <a:pt x="385265" y="349246"/>
                  <a:pt x="387742" y="327017"/>
                  <a:pt x="390219" y="304788"/>
                </a:cubicBezTo>
                <a:cubicBezTo>
                  <a:pt x="404795" y="304788"/>
                  <a:pt x="419371" y="304788"/>
                  <a:pt x="433947" y="304788"/>
                </a:cubicBezTo>
                <a:cubicBezTo>
                  <a:pt x="436138" y="327017"/>
                  <a:pt x="438329" y="349246"/>
                  <a:pt x="440520" y="371475"/>
                </a:cubicBezTo>
                <a:cubicBezTo>
                  <a:pt x="482153" y="371475"/>
                  <a:pt x="523880" y="371475"/>
                  <a:pt x="565512" y="371475"/>
                </a:cubicBezTo>
                <a:lnTo>
                  <a:pt x="540710" y="239717"/>
                </a:lnTo>
                <a:lnTo>
                  <a:pt x="585614" y="239717"/>
                </a:lnTo>
                <a:lnTo>
                  <a:pt x="585614" y="371475"/>
                </a:lnTo>
                <a:cubicBezTo>
                  <a:pt x="626389" y="371475"/>
                  <a:pt x="667164" y="371475"/>
                  <a:pt x="707939" y="371475"/>
                </a:cubicBezTo>
                <a:lnTo>
                  <a:pt x="707939" y="239717"/>
                </a:lnTo>
                <a:lnTo>
                  <a:pt x="744579" y="239717"/>
                </a:lnTo>
                <a:lnTo>
                  <a:pt x="745093" y="248065"/>
                </a:lnTo>
                <a:cubicBezTo>
                  <a:pt x="745093" y="289170"/>
                  <a:pt x="745093" y="330370"/>
                  <a:pt x="745093" y="371475"/>
                </a:cubicBezTo>
                <a:cubicBezTo>
                  <a:pt x="783010" y="371475"/>
                  <a:pt x="820832" y="371475"/>
                  <a:pt x="858748" y="371475"/>
                </a:cubicBezTo>
                <a:cubicBezTo>
                  <a:pt x="858748" y="338898"/>
                  <a:pt x="858748" y="306225"/>
                  <a:pt x="858748" y="273552"/>
                </a:cubicBezTo>
                <a:lnTo>
                  <a:pt x="858025" y="239717"/>
                </a:lnTo>
                <a:lnTo>
                  <a:pt x="958399" y="239717"/>
                </a:lnTo>
                <a:lnTo>
                  <a:pt x="958399" y="371475"/>
                </a:lnTo>
                <a:cubicBezTo>
                  <a:pt x="999174" y="371475"/>
                  <a:pt x="1039949" y="371475"/>
                  <a:pt x="1080724" y="371475"/>
                </a:cubicBezTo>
                <a:lnTo>
                  <a:pt x="1080724" y="239717"/>
                </a:lnTo>
                <a:lnTo>
                  <a:pt x="1149927" y="239717"/>
                </a:lnTo>
                <a:lnTo>
                  <a:pt x="1149927" y="1389644"/>
                </a:lnTo>
                <a:lnTo>
                  <a:pt x="0" y="1389644"/>
                </a:lnTo>
                <a:lnTo>
                  <a:pt x="0" y="239717"/>
                </a:lnTo>
                <a:close/>
                <a:moveTo>
                  <a:pt x="412130" y="82880"/>
                </a:moveTo>
                <a:cubicBezTo>
                  <a:pt x="399650" y="153975"/>
                  <a:pt x="391838" y="206003"/>
                  <a:pt x="388599" y="238867"/>
                </a:cubicBezTo>
                <a:cubicBezTo>
                  <a:pt x="402603" y="238867"/>
                  <a:pt x="416703" y="238867"/>
                  <a:pt x="430708" y="238867"/>
                </a:cubicBezTo>
                <a:cubicBezTo>
                  <a:pt x="424515" y="196804"/>
                  <a:pt x="418323" y="144777"/>
                  <a:pt x="412130" y="82880"/>
                </a:cubicBezTo>
                <a:close/>
                <a:moveTo>
                  <a:pt x="707939" y="63526"/>
                </a:moveTo>
                <a:cubicBezTo>
                  <a:pt x="707939" y="91120"/>
                  <a:pt x="707939" y="118619"/>
                  <a:pt x="707939" y="146214"/>
                </a:cubicBezTo>
                <a:cubicBezTo>
                  <a:pt x="721657" y="146214"/>
                  <a:pt x="731279" y="144681"/>
                  <a:pt x="736805" y="141711"/>
                </a:cubicBezTo>
                <a:cubicBezTo>
                  <a:pt x="742330" y="138740"/>
                  <a:pt x="745093" y="129063"/>
                  <a:pt x="745093" y="112679"/>
                </a:cubicBezTo>
                <a:cubicBezTo>
                  <a:pt x="745093" y="105876"/>
                  <a:pt x="745093" y="99073"/>
                  <a:pt x="745093" y="92270"/>
                </a:cubicBezTo>
                <a:cubicBezTo>
                  <a:pt x="745093" y="80485"/>
                  <a:pt x="742426" y="72724"/>
                  <a:pt x="737091" y="69083"/>
                </a:cubicBezTo>
                <a:cubicBezTo>
                  <a:pt x="731851" y="65442"/>
                  <a:pt x="722038" y="63526"/>
                  <a:pt x="707939" y="63526"/>
                </a:cubicBezTo>
                <a:close/>
                <a:moveTo>
                  <a:pt x="124801" y="63526"/>
                </a:moveTo>
                <a:cubicBezTo>
                  <a:pt x="124801" y="95049"/>
                  <a:pt x="124801" y="126572"/>
                  <a:pt x="124801" y="158095"/>
                </a:cubicBezTo>
                <a:cubicBezTo>
                  <a:pt x="128231" y="158287"/>
                  <a:pt x="131279" y="158382"/>
                  <a:pt x="133756" y="158382"/>
                </a:cubicBezTo>
                <a:cubicBezTo>
                  <a:pt x="144998" y="158382"/>
                  <a:pt x="152810" y="156179"/>
                  <a:pt x="157192" y="151771"/>
                </a:cubicBezTo>
                <a:cubicBezTo>
                  <a:pt x="161479" y="147460"/>
                  <a:pt x="163670" y="138357"/>
                  <a:pt x="163670" y="124560"/>
                </a:cubicBezTo>
                <a:cubicBezTo>
                  <a:pt x="163670" y="114403"/>
                  <a:pt x="163670" y="104247"/>
                  <a:pt x="163670" y="94091"/>
                </a:cubicBezTo>
                <a:cubicBezTo>
                  <a:pt x="163670" y="81347"/>
                  <a:pt x="161193" y="73107"/>
                  <a:pt x="156144" y="69274"/>
                </a:cubicBezTo>
                <a:cubicBezTo>
                  <a:pt x="151095" y="65442"/>
                  <a:pt x="140615" y="63526"/>
                  <a:pt x="124801" y="63526"/>
                </a:cubicBezTo>
                <a:close/>
                <a:moveTo>
                  <a:pt x="885995" y="0"/>
                </a:moveTo>
                <a:cubicBezTo>
                  <a:pt x="975166" y="0"/>
                  <a:pt x="1064242" y="0"/>
                  <a:pt x="1153318" y="0"/>
                </a:cubicBezTo>
                <a:cubicBezTo>
                  <a:pt x="1153318" y="24816"/>
                  <a:pt x="1153318" y="49537"/>
                  <a:pt x="1153318" y="74353"/>
                </a:cubicBezTo>
                <a:cubicBezTo>
                  <a:pt x="1129120" y="74353"/>
                  <a:pt x="1104922" y="74353"/>
                  <a:pt x="1080724" y="74353"/>
                </a:cubicBezTo>
                <a:lnTo>
                  <a:pt x="1080724" y="239717"/>
                </a:lnTo>
                <a:lnTo>
                  <a:pt x="958399" y="239717"/>
                </a:lnTo>
                <a:lnTo>
                  <a:pt x="958399" y="74353"/>
                </a:lnTo>
                <a:cubicBezTo>
                  <a:pt x="934296" y="74353"/>
                  <a:pt x="910098" y="74353"/>
                  <a:pt x="885995" y="74353"/>
                </a:cubicBezTo>
                <a:cubicBezTo>
                  <a:pt x="885995" y="49537"/>
                  <a:pt x="885995" y="24816"/>
                  <a:pt x="885995" y="0"/>
                </a:cubicBezTo>
                <a:close/>
                <a:moveTo>
                  <a:pt x="585614" y="0"/>
                </a:moveTo>
                <a:cubicBezTo>
                  <a:pt x="614480" y="0"/>
                  <a:pt x="643347" y="0"/>
                  <a:pt x="672213" y="0"/>
                </a:cubicBezTo>
                <a:cubicBezTo>
                  <a:pt x="729946" y="0"/>
                  <a:pt x="769006" y="1725"/>
                  <a:pt x="789393" y="5270"/>
                </a:cubicBezTo>
                <a:cubicBezTo>
                  <a:pt x="809876" y="8815"/>
                  <a:pt x="826548" y="17822"/>
                  <a:pt x="839409" y="32194"/>
                </a:cubicBezTo>
                <a:cubicBezTo>
                  <a:pt x="852270" y="46662"/>
                  <a:pt x="858748" y="69753"/>
                  <a:pt x="858748" y="101468"/>
                </a:cubicBezTo>
                <a:cubicBezTo>
                  <a:pt x="858748" y="130309"/>
                  <a:pt x="854176" y="149759"/>
                  <a:pt x="845125" y="159724"/>
                </a:cubicBezTo>
                <a:cubicBezTo>
                  <a:pt x="835979" y="169689"/>
                  <a:pt x="818069" y="175629"/>
                  <a:pt x="791298" y="177641"/>
                </a:cubicBezTo>
                <a:cubicBezTo>
                  <a:pt x="815497" y="182336"/>
                  <a:pt x="831787" y="188660"/>
                  <a:pt x="840171" y="196708"/>
                </a:cubicBezTo>
                <a:cubicBezTo>
                  <a:pt x="848459" y="204661"/>
                  <a:pt x="853604" y="211943"/>
                  <a:pt x="855700" y="218554"/>
                </a:cubicBezTo>
                <a:cubicBezTo>
                  <a:pt x="856700" y="221908"/>
                  <a:pt x="857462" y="228160"/>
                  <a:pt x="857974" y="237322"/>
                </a:cubicBezTo>
                <a:lnTo>
                  <a:pt x="858025" y="239717"/>
                </a:lnTo>
                <a:lnTo>
                  <a:pt x="744579" y="239717"/>
                </a:lnTo>
                <a:lnTo>
                  <a:pt x="743605" y="223896"/>
                </a:lnTo>
                <a:cubicBezTo>
                  <a:pt x="742616" y="217740"/>
                  <a:pt x="741140" y="213476"/>
                  <a:pt x="739187" y="211081"/>
                </a:cubicBezTo>
                <a:cubicBezTo>
                  <a:pt x="735185" y="206386"/>
                  <a:pt x="724801" y="203990"/>
                  <a:pt x="707939" y="203990"/>
                </a:cubicBezTo>
                <a:lnTo>
                  <a:pt x="707939" y="239717"/>
                </a:lnTo>
                <a:lnTo>
                  <a:pt x="585614" y="239717"/>
                </a:lnTo>
                <a:lnTo>
                  <a:pt x="585614" y="0"/>
                </a:lnTo>
                <a:close/>
                <a:moveTo>
                  <a:pt x="318767" y="0"/>
                </a:moveTo>
                <a:cubicBezTo>
                  <a:pt x="377643" y="0"/>
                  <a:pt x="436614" y="0"/>
                  <a:pt x="495585" y="0"/>
                </a:cubicBezTo>
                <a:lnTo>
                  <a:pt x="540710" y="239717"/>
                </a:lnTo>
                <a:lnTo>
                  <a:pt x="278499" y="239717"/>
                </a:lnTo>
                <a:lnTo>
                  <a:pt x="318767" y="0"/>
                </a:lnTo>
                <a:close/>
                <a:moveTo>
                  <a:pt x="2381" y="0"/>
                </a:moveTo>
                <a:cubicBezTo>
                  <a:pt x="43537" y="0"/>
                  <a:pt x="84598" y="0"/>
                  <a:pt x="125658" y="0"/>
                </a:cubicBezTo>
                <a:cubicBezTo>
                  <a:pt x="158907" y="0"/>
                  <a:pt x="184534" y="2108"/>
                  <a:pt x="202445" y="6228"/>
                </a:cubicBezTo>
                <a:cubicBezTo>
                  <a:pt x="220355" y="10348"/>
                  <a:pt x="233883" y="16289"/>
                  <a:pt x="242838" y="24050"/>
                </a:cubicBezTo>
                <a:cubicBezTo>
                  <a:pt x="251889" y="31907"/>
                  <a:pt x="257986" y="41296"/>
                  <a:pt x="261130" y="52411"/>
                </a:cubicBezTo>
                <a:cubicBezTo>
                  <a:pt x="264369" y="63526"/>
                  <a:pt x="265989" y="80676"/>
                  <a:pt x="265989" y="103959"/>
                </a:cubicBezTo>
                <a:cubicBezTo>
                  <a:pt x="265989" y="114691"/>
                  <a:pt x="265989" y="125518"/>
                  <a:pt x="265989" y="136345"/>
                </a:cubicBezTo>
                <a:cubicBezTo>
                  <a:pt x="265989" y="160011"/>
                  <a:pt x="262845" y="177354"/>
                  <a:pt x="256652" y="188181"/>
                </a:cubicBezTo>
                <a:cubicBezTo>
                  <a:pt x="250460" y="199008"/>
                  <a:pt x="239123" y="207344"/>
                  <a:pt x="222546" y="213189"/>
                </a:cubicBezTo>
                <a:cubicBezTo>
                  <a:pt x="205970" y="219033"/>
                  <a:pt x="184344" y="221908"/>
                  <a:pt x="157573" y="221908"/>
                </a:cubicBezTo>
                <a:cubicBezTo>
                  <a:pt x="146617" y="221908"/>
                  <a:pt x="135661" y="221908"/>
                  <a:pt x="124801" y="221908"/>
                </a:cubicBezTo>
                <a:lnTo>
                  <a:pt x="124801" y="239717"/>
                </a:lnTo>
                <a:lnTo>
                  <a:pt x="2381" y="239717"/>
                </a:lnTo>
                <a:lnTo>
                  <a:pt x="2381" y="0"/>
                </a:lnTo>
                <a:close/>
              </a:path>
            </a:pathLst>
          </a:custGeom>
          <a:solidFill>
            <a:srgbClr val="C00000"/>
          </a:solidFill>
          <a:ln w="9525">
            <a:noFill/>
          </a:ln>
        </p:spPr>
        <p:txBody>
          <a:bodyPr tIns="396000" bIns="0" anchor="ctr"/>
          <a:lstStyle/>
          <a:p>
            <a:pPr lvl="0" indent="0" algn="ctr">
              <a:buFont typeface="Arial" panose="020B0604020202020204" pitchFamily="34" charset="0"/>
              <a:buNone/>
            </a:pPr>
            <a:r>
              <a:rPr lang="en-US" altLang="zh-CN" sz="7200" dirty="0">
                <a:solidFill>
                  <a:srgbClr val="FFFFFF"/>
                </a:solidFill>
                <a:latin typeface="Impact" panose="020B0806030902050204" pitchFamily="34" charset="0"/>
                <a:ea typeface="微软雅黑" panose="020B0503020204020204" pitchFamily="34" charset="-122"/>
              </a:rPr>
              <a:t>02</a:t>
            </a:r>
            <a:endParaRPr lang="zh-CN" altLang="en-US" sz="7200" dirty="0">
              <a:solidFill>
                <a:srgbClr val="FFFFFF"/>
              </a:solidFill>
              <a:latin typeface="Impact" panose="020B0806030902050204" pitchFamily="34" charset="0"/>
              <a:ea typeface="微软雅黑" panose="020B0503020204020204" pitchFamily="34" charset="-122"/>
            </a:endParaRPr>
          </a:p>
        </p:txBody>
      </p:sp>
      <p:sp>
        <p:nvSpPr>
          <p:cNvPr id="12" name="TextBox 3"/>
          <p:cNvSpPr txBox="1">
            <a:spLocks noChangeArrowheads="1"/>
          </p:cNvSpPr>
          <p:nvPr>
            <p:custDataLst>
              <p:tags r:id="rId5"/>
            </p:custDataLst>
          </p:nvPr>
        </p:nvSpPr>
        <p:spPr bwMode="auto">
          <a:xfrm>
            <a:off x="3795185" y="2849564"/>
            <a:ext cx="6633633" cy="760413"/>
          </a:xfrm>
          <a:prstGeom prst="rect">
            <a:avLst/>
          </a:prstGeom>
          <a:noFill/>
          <a:ln>
            <a:noFill/>
          </a:ln>
        </p:spPr>
        <p:txBody>
          <a:bodyPr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ct val="0"/>
              </a:spcBef>
              <a:spcAft>
                <a:spcPts val="0"/>
              </a:spcAft>
              <a:buClrTx/>
              <a:buSzTx/>
              <a:buFontTx/>
              <a:buNone/>
              <a:defRPr/>
            </a:pPr>
            <a:endParaRPr kumimoji="0" lang="zh-CN" altLang="en-US" sz="6000" b="0" i="0" u="none" strike="noStrike" kern="1200" cap="none" spc="0" normalizeH="0" baseline="-25000" noProof="0" dirty="0" smtClean="0">
              <a:ln>
                <a:noFill/>
              </a:ln>
              <a:solidFill>
                <a:srgbClr val="626262"/>
              </a:solidFill>
              <a:effectLst/>
              <a:uLnTx/>
              <a:uFillTx/>
              <a:latin typeface="+mn-lt"/>
              <a:ea typeface="+mn-ea"/>
              <a:cs typeface="+mn-cs"/>
            </a:endParaRPr>
          </a:p>
        </p:txBody>
      </p:sp>
      <p:sp>
        <p:nvSpPr>
          <p:cNvPr id="16389" name="TextBox 6"/>
          <p:cNvSpPr txBox="1"/>
          <p:nvPr/>
        </p:nvSpPr>
        <p:spPr>
          <a:xfrm>
            <a:off x="3695701" y="2535239"/>
            <a:ext cx="7880351" cy="1067343"/>
          </a:xfrm>
          <a:prstGeom prst="rect">
            <a:avLst/>
          </a:prstGeom>
          <a:noFill/>
          <a:ln w="9525">
            <a:noFill/>
          </a:ln>
        </p:spPr>
        <p:txBody>
          <a:bodyPr anchor="t">
            <a:spAutoFit/>
          </a:bodyPr>
          <a:lstStyle/>
          <a:p>
            <a:pPr lvl="0">
              <a:lnSpc>
                <a:spcPct val="130000"/>
              </a:lnSpc>
              <a:defRPr/>
            </a:pPr>
            <a:r>
              <a:rPr lang="zh-CN" altLang="en-US" sz="5400" dirty="0" smtClean="0">
                <a:latin typeface="微软雅黑" pitchFamily="34" charset="-122"/>
                <a:ea typeface="微软雅黑" pitchFamily="34" charset="-122"/>
                <a:cs typeface="Arial" panose="020B0604020202020204" pitchFamily="34" charset="0"/>
              </a:rPr>
              <a:t>公积金归集业务的意义</a:t>
            </a:r>
            <a:endParaRPr lang="zh-CN" altLang="en-US" sz="5400" dirty="0">
              <a:latin typeface="微软雅黑" pitchFamily="34" charset="-122"/>
              <a:ea typeface="微软雅黑" pitchFamily="34" charset="-122"/>
              <a:cs typeface="Arial" panose="020B0604020202020204" pitchFamily="34" charset="0"/>
            </a:endParaRPr>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等腰三角形 4">
            <a:extLst>
              <a:ext uri="{FF2B5EF4-FFF2-40B4-BE49-F238E27FC236}">
                <a16:creationId xmlns="" xmlns:a16="http://schemas.microsoft.com/office/drawing/2014/main" id="{8AF4A9DB-702F-4841-8E7C-1706825CF1D9}"/>
              </a:ext>
            </a:extLst>
          </p:cNvPr>
          <p:cNvSpPr/>
          <p:nvPr/>
        </p:nvSpPr>
        <p:spPr>
          <a:xfrm rot="10800000">
            <a:off x="4331368" y="0"/>
            <a:ext cx="3529263" cy="834189"/>
          </a:xfrm>
          <a:prstGeom prst="triangle">
            <a:avLst/>
          </a:prstGeom>
          <a:solidFill>
            <a:srgbClr val="C20F24"/>
          </a:solidFill>
          <a:ln>
            <a:solidFill>
              <a:srgbClr val="C20F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6" name="图片 25"/>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9812738" y="5915299"/>
            <a:ext cx="2147248" cy="724338"/>
          </a:xfrm>
          <a:prstGeom prst="rect">
            <a:avLst/>
          </a:prstGeom>
        </p:spPr>
      </p:pic>
      <p:sp>
        <p:nvSpPr>
          <p:cNvPr id="8" name="标题 7"/>
          <p:cNvSpPr>
            <a:spLocks noGrp="1"/>
          </p:cNvSpPr>
          <p:nvPr>
            <p:ph type="title"/>
          </p:nvPr>
        </p:nvSpPr>
        <p:spPr/>
        <p:txBody>
          <a:bodyPr>
            <a:normAutofit/>
          </a:bodyPr>
          <a:lstStyle/>
          <a:p>
            <a:r>
              <a:rPr lang="zh-CN" altLang="en-US" sz="3600" b="1" dirty="0" smtClean="0">
                <a:latin typeface="微软雅黑" pitchFamily="34" charset="-122"/>
                <a:ea typeface="微软雅黑" pitchFamily="34" charset="-122"/>
                <a:cs typeface="宋体" pitchFamily="2" charset="-122"/>
              </a:rPr>
              <a:t>对缴纳企业的意义</a:t>
            </a:r>
            <a:endParaRPr lang="zh-CN" altLang="en-US" sz="3600" b="1" dirty="0">
              <a:latin typeface="微软雅黑" pitchFamily="34" charset="-122"/>
              <a:ea typeface="微软雅黑" pitchFamily="34" charset="-122"/>
            </a:endParaRPr>
          </a:p>
        </p:txBody>
      </p:sp>
      <p:sp>
        <p:nvSpPr>
          <p:cNvPr id="10" name="TextBox 9"/>
          <p:cNvSpPr txBox="1"/>
          <p:nvPr/>
        </p:nvSpPr>
        <p:spPr>
          <a:xfrm>
            <a:off x="1473958" y="1897039"/>
            <a:ext cx="5076967" cy="584775"/>
          </a:xfrm>
          <a:prstGeom prst="rect">
            <a:avLst/>
          </a:prstGeom>
          <a:noFill/>
        </p:spPr>
        <p:txBody>
          <a:bodyPr wrap="square" rtlCol="0">
            <a:spAutoFit/>
          </a:bodyPr>
          <a:lstStyle/>
          <a:p>
            <a:endParaRPr lang="zh-CN" altLang="en-US" sz="3200" dirty="0"/>
          </a:p>
        </p:txBody>
      </p:sp>
      <p:sp>
        <p:nvSpPr>
          <p:cNvPr id="31745" name="Rectangle 1"/>
          <p:cNvSpPr>
            <a:spLocks noChangeArrowheads="1"/>
          </p:cNvSpPr>
          <p:nvPr/>
        </p:nvSpPr>
        <p:spPr bwMode="auto">
          <a:xfrm>
            <a:off x="891815" y="1670756"/>
            <a:ext cx="9776178"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06400" algn="just" defTabSz="914400" rtl="0" eaLnBrk="0" fontAlgn="base" latinLnBrk="0" hangingPunct="0">
              <a:lnSpc>
                <a:spcPct val="100000"/>
              </a:lnSpc>
              <a:spcBef>
                <a:spcPct val="0"/>
              </a:spcBef>
              <a:spcAft>
                <a:spcPct val="0"/>
              </a:spcAft>
              <a:buClrTx/>
              <a:buSzTx/>
              <a:buFontTx/>
              <a:buNone/>
              <a:tabLst/>
            </a:pPr>
            <a:r>
              <a:rPr kumimoji="0" lang="zh-CN" altLang="zh-CN" sz="2400" b="0"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rPr>
              <a:t>1</a:t>
            </a:r>
            <a:r>
              <a:rPr kumimoji="0" lang="zh-CN" sz="2400" b="0"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rPr>
              <a:t>、</a:t>
            </a:r>
            <a:r>
              <a:rPr kumimoji="0" lang="zh-CN" sz="2400" b="1"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rPr>
              <a:t>政策法规的要求</a:t>
            </a:r>
            <a:r>
              <a:rPr kumimoji="0" lang="zh-CN" sz="2400" b="0"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rPr>
              <a:t>。按照国务院相关规定，每个单位必须为其员工缴交住房公积金。</a:t>
            </a:r>
          </a:p>
          <a:p>
            <a:pPr marL="0" marR="0" lvl="0" indent="406400" algn="just" defTabSz="914400" rtl="0" eaLnBrk="0" fontAlgn="base" latinLnBrk="0" hangingPunct="0">
              <a:lnSpc>
                <a:spcPct val="100000"/>
              </a:lnSpc>
              <a:spcBef>
                <a:spcPct val="0"/>
              </a:spcBef>
              <a:spcAft>
                <a:spcPct val="0"/>
              </a:spcAft>
              <a:buClrTx/>
              <a:buSzTx/>
              <a:buFontTx/>
              <a:buNone/>
              <a:tabLst/>
            </a:pPr>
            <a:r>
              <a:rPr kumimoji="0" lang="zh-CN" altLang="zh-CN" sz="2400" b="0"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rPr>
              <a:t>2</a:t>
            </a:r>
            <a:r>
              <a:rPr kumimoji="0" lang="zh-CN" sz="2400" b="0"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rPr>
              <a:t>、</a:t>
            </a:r>
            <a:r>
              <a:rPr kumimoji="0" lang="zh-CN" sz="2400" b="1"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rPr>
              <a:t>合理避税的手段</a:t>
            </a:r>
            <a:r>
              <a:rPr kumimoji="0" lang="zh-CN" sz="2400" b="0"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rPr>
              <a:t>。按规定，单位为员工缴交公积金的部分可以免交个人所得税。</a:t>
            </a:r>
          </a:p>
          <a:p>
            <a:pPr marL="0" marR="0" lvl="0" indent="406400" algn="just" defTabSz="914400" rtl="0" eaLnBrk="0" fontAlgn="base" latinLnBrk="0" hangingPunct="0">
              <a:lnSpc>
                <a:spcPct val="100000"/>
              </a:lnSpc>
              <a:spcBef>
                <a:spcPct val="0"/>
              </a:spcBef>
              <a:spcAft>
                <a:spcPct val="0"/>
              </a:spcAft>
              <a:buClrTx/>
              <a:buSzTx/>
              <a:buFontTx/>
              <a:buNone/>
              <a:tabLst/>
            </a:pPr>
            <a:r>
              <a:rPr kumimoji="0" lang="zh-CN" altLang="zh-CN" sz="2400" b="0"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rPr>
              <a:t>3</a:t>
            </a:r>
            <a:r>
              <a:rPr kumimoji="0" lang="zh-CN" sz="2400" b="1"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rPr>
              <a:t>、规范管理的要求</a:t>
            </a:r>
            <a:r>
              <a:rPr kumimoji="0" lang="zh-CN" sz="2400" b="0"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rPr>
              <a:t>。按照上市企业相关规定，该企业必须缴交了住房公积金的才具备申请上市资格。</a:t>
            </a:r>
          </a:p>
          <a:p>
            <a:pPr marL="0" marR="0" lvl="0" indent="406400" algn="just" defTabSz="914400" rtl="0" eaLnBrk="0" fontAlgn="base" latinLnBrk="0" hangingPunct="0">
              <a:lnSpc>
                <a:spcPct val="100000"/>
              </a:lnSpc>
              <a:spcBef>
                <a:spcPct val="0"/>
              </a:spcBef>
              <a:spcAft>
                <a:spcPct val="0"/>
              </a:spcAft>
              <a:buClrTx/>
              <a:buSzTx/>
              <a:buFontTx/>
              <a:buNone/>
              <a:tabLst/>
            </a:pPr>
            <a:r>
              <a:rPr kumimoji="0" lang="zh-CN" altLang="zh-CN" sz="2400" b="0"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rPr>
              <a:t>4</a:t>
            </a:r>
            <a:r>
              <a:rPr kumimoji="0" lang="zh-CN" sz="2400" b="1"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rPr>
              <a:t>、稳定员工的需要</a:t>
            </a:r>
            <a:r>
              <a:rPr kumimoji="0" lang="zh-CN" sz="2400" b="0"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rPr>
              <a:t>。“五险一金”中的一金就是指的住房公积金，这是员工的基本福利保障。</a:t>
            </a:r>
          </a:p>
        </p:txBody>
      </p:sp>
    </p:spTree>
    <p:extLst>
      <p:ext uri="{BB962C8B-B14F-4D97-AF65-F5344CB8AC3E}">
        <p14:creationId xmlns="" xmlns:p14="http://schemas.microsoft.com/office/powerpoint/2010/main" val="23873391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对员工个人的意义</a:t>
            </a:r>
            <a:endParaRPr lang="zh-CN" altLang="en-US" dirty="0"/>
          </a:p>
        </p:txBody>
      </p:sp>
      <p:sp>
        <p:nvSpPr>
          <p:cNvPr id="3" name="内容占位符 2"/>
          <p:cNvSpPr>
            <a:spLocks noGrp="1"/>
          </p:cNvSpPr>
          <p:nvPr>
            <p:ph idx="1"/>
          </p:nvPr>
        </p:nvSpPr>
        <p:spPr>
          <a:xfrm>
            <a:off x="938151" y="1825625"/>
            <a:ext cx="10236530" cy="4351338"/>
          </a:xfrm>
        </p:spPr>
        <p:txBody>
          <a:bodyPr>
            <a:normAutofit/>
          </a:bodyPr>
          <a:lstStyle/>
          <a:p>
            <a:pPr>
              <a:lnSpc>
                <a:spcPct val="100000"/>
              </a:lnSpc>
              <a:buNone/>
            </a:pPr>
            <a:r>
              <a:rPr lang="en-US" altLang="zh-CN" sz="2400" dirty="0" smtClean="0">
                <a:latin typeface="微软雅黑" pitchFamily="34" charset="-122"/>
                <a:ea typeface="微软雅黑" pitchFamily="34" charset="-122"/>
              </a:rPr>
              <a:t>1</a:t>
            </a:r>
            <a:r>
              <a:rPr lang="zh-CN" altLang="en-US" sz="2400" dirty="0" smtClean="0">
                <a:latin typeface="微软雅黑" pitchFamily="34" charset="-122"/>
                <a:ea typeface="微软雅黑" pitchFamily="34" charset="-122"/>
              </a:rPr>
              <a:t>、</a:t>
            </a:r>
            <a:r>
              <a:rPr lang="zh-CN" altLang="en-US" sz="2400" b="1" dirty="0" smtClean="0">
                <a:latin typeface="微软雅黑" pitchFamily="34" charset="-122"/>
                <a:ea typeface="微软雅黑" pitchFamily="34" charset="-122"/>
              </a:rPr>
              <a:t>是基本的社会保障</a:t>
            </a:r>
            <a:r>
              <a:rPr lang="zh-CN" altLang="en-US" sz="2400" dirty="0" smtClean="0">
                <a:latin typeface="微软雅黑" pitchFamily="34" charset="-122"/>
                <a:ea typeface="微软雅黑" pitchFamily="34" charset="-122"/>
              </a:rPr>
              <a:t>。“五险一金”是员工的基本福利和劳动保障。</a:t>
            </a:r>
          </a:p>
          <a:p>
            <a:pPr>
              <a:lnSpc>
                <a:spcPct val="100000"/>
              </a:lnSpc>
              <a:buNone/>
            </a:pPr>
            <a:r>
              <a:rPr lang="en-US" altLang="zh-CN" sz="2400" dirty="0" smtClean="0">
                <a:latin typeface="微软雅黑" pitchFamily="34" charset="-122"/>
                <a:ea typeface="微软雅黑" pitchFamily="34" charset="-122"/>
              </a:rPr>
              <a:t>2</a:t>
            </a:r>
            <a:r>
              <a:rPr lang="zh-CN" altLang="en-US" sz="2400" dirty="0" smtClean="0">
                <a:latin typeface="微软雅黑" pitchFamily="34" charset="-122"/>
                <a:ea typeface="微软雅黑" pitchFamily="34" charset="-122"/>
              </a:rPr>
              <a:t>、</a:t>
            </a:r>
            <a:r>
              <a:rPr lang="zh-CN" altLang="en-US" sz="2400" b="1" dirty="0" smtClean="0">
                <a:latin typeface="微软雅黑" pitchFamily="34" charset="-122"/>
                <a:ea typeface="微软雅黑" pitchFamily="34" charset="-122"/>
              </a:rPr>
              <a:t>享受购房的支持</a:t>
            </a:r>
            <a:r>
              <a:rPr lang="zh-CN" altLang="en-US" sz="2400" dirty="0" smtClean="0">
                <a:latin typeface="微软雅黑" pitchFamily="34" charset="-122"/>
                <a:ea typeface="微软雅黑" pitchFamily="34" charset="-122"/>
              </a:rPr>
              <a:t>。参加住房公积金缴交的员工，也可利用公积金支付房款，也可以享受低成本的公积金住房贷款，可以提取公积金还商贷。</a:t>
            </a:r>
          </a:p>
          <a:p>
            <a:pPr>
              <a:lnSpc>
                <a:spcPct val="100000"/>
              </a:lnSpc>
              <a:buNone/>
            </a:pPr>
            <a:r>
              <a:rPr lang="en-US" altLang="zh-CN" sz="2400" dirty="0" smtClean="0">
                <a:latin typeface="微软雅黑" pitchFamily="34" charset="-122"/>
                <a:ea typeface="微软雅黑" pitchFamily="34" charset="-122"/>
              </a:rPr>
              <a:t>3</a:t>
            </a:r>
            <a:r>
              <a:rPr lang="zh-CN" altLang="en-US" sz="2400" dirty="0" smtClean="0">
                <a:latin typeface="微软雅黑" pitchFamily="34" charset="-122"/>
                <a:ea typeface="微软雅黑" pitchFamily="34" charset="-122"/>
              </a:rPr>
              <a:t>、</a:t>
            </a:r>
            <a:r>
              <a:rPr lang="zh-CN" altLang="en-US" sz="2400" b="1" dirty="0" smtClean="0">
                <a:latin typeface="微软雅黑" pitchFamily="34" charset="-122"/>
                <a:ea typeface="微软雅黑" pitchFamily="34" charset="-122"/>
              </a:rPr>
              <a:t>获得更高的信用评级</a:t>
            </a:r>
            <a:r>
              <a:rPr lang="zh-CN" altLang="en-US" sz="2400" dirty="0" smtClean="0">
                <a:latin typeface="微软雅黑" pitchFamily="34" charset="-122"/>
                <a:ea typeface="微软雅黑" pitchFamily="34" charset="-122"/>
              </a:rPr>
              <a:t>。我行有针对公积金缴存职工的信用消费贷，全线上审批及放款，方便快捷。</a:t>
            </a:r>
          </a:p>
          <a:p>
            <a:endParaRPr lang="zh-CN" altLang="en-US" sz="2400" dirty="0">
              <a:latin typeface="微软雅黑" pitchFamily="34" charset="-122"/>
              <a:ea typeface="微软雅黑" pitchFamily="34" charset="-122"/>
            </a:endParaRPr>
          </a:p>
        </p:txBody>
      </p:sp>
      <p:sp>
        <p:nvSpPr>
          <p:cNvPr id="4" name="等腰三角形 3">
            <a:extLst>
              <a:ext uri="{FF2B5EF4-FFF2-40B4-BE49-F238E27FC236}">
                <a16:creationId xmlns="" xmlns:a16="http://schemas.microsoft.com/office/drawing/2014/main" id="{8AF4A9DB-702F-4841-8E7C-1706825CF1D9}"/>
              </a:ext>
            </a:extLst>
          </p:cNvPr>
          <p:cNvSpPr/>
          <p:nvPr/>
        </p:nvSpPr>
        <p:spPr>
          <a:xfrm rot="10800000">
            <a:off x="4331368" y="0"/>
            <a:ext cx="3529263" cy="834189"/>
          </a:xfrm>
          <a:prstGeom prst="triangle">
            <a:avLst/>
          </a:prstGeom>
          <a:solidFill>
            <a:srgbClr val="C20F24"/>
          </a:solidFill>
          <a:ln>
            <a:solidFill>
              <a:srgbClr val="C20F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 name="图片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9812738" y="5915299"/>
            <a:ext cx="2147248" cy="724338"/>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对商业银行的意义</a:t>
            </a:r>
            <a:endParaRPr lang="zh-CN" altLang="en-US" dirty="0"/>
          </a:p>
        </p:txBody>
      </p:sp>
      <p:sp>
        <p:nvSpPr>
          <p:cNvPr id="3" name="内容占位符 2"/>
          <p:cNvSpPr>
            <a:spLocks noGrp="1"/>
          </p:cNvSpPr>
          <p:nvPr>
            <p:ph idx="1"/>
          </p:nvPr>
        </p:nvSpPr>
        <p:spPr/>
        <p:txBody>
          <a:bodyPr>
            <a:noAutofit/>
          </a:bodyPr>
          <a:lstStyle/>
          <a:p>
            <a:pPr>
              <a:buNone/>
            </a:pPr>
            <a:r>
              <a:rPr lang="en-US" altLang="zh-CN" sz="2400" dirty="0" smtClean="0">
                <a:latin typeface="微软雅黑" pitchFamily="34" charset="-122"/>
                <a:ea typeface="微软雅黑" pitchFamily="34" charset="-122"/>
              </a:rPr>
              <a:t>  1</a:t>
            </a:r>
            <a:r>
              <a:rPr lang="zh-CN" altLang="en-US" sz="2400" dirty="0" smtClean="0">
                <a:latin typeface="微软雅黑" pitchFamily="34" charset="-122"/>
                <a:ea typeface="微软雅黑" pitchFamily="34" charset="-122"/>
              </a:rPr>
              <a:t>、 </a:t>
            </a:r>
            <a:r>
              <a:rPr lang="zh-CN" altLang="en-US" sz="2400" b="1" dirty="0" smtClean="0">
                <a:latin typeface="微软雅黑" pitchFamily="34" charset="-122"/>
                <a:ea typeface="微软雅黑" pitchFamily="34" charset="-122"/>
              </a:rPr>
              <a:t>增加对公客户的营销渠道</a:t>
            </a:r>
            <a:r>
              <a:rPr lang="zh-CN" altLang="en-US" sz="2400" dirty="0" smtClean="0">
                <a:latin typeface="微软雅黑" pitchFamily="34" charset="-122"/>
                <a:ea typeface="微软雅黑" pitchFamily="34" charset="-122"/>
              </a:rPr>
              <a:t>。公积金缴交具有强制性的特点，我行可以联合公积金管理中心一起宣传营销公积金缴存单位，以扩大我行拓展对公客户渠道。</a:t>
            </a:r>
          </a:p>
          <a:p>
            <a:pPr>
              <a:buNone/>
            </a:pPr>
            <a:r>
              <a:rPr lang="en-US" altLang="zh-CN" sz="2400" dirty="0" smtClean="0">
                <a:latin typeface="微软雅黑" pitchFamily="34" charset="-122"/>
                <a:ea typeface="微软雅黑" pitchFamily="34" charset="-122"/>
              </a:rPr>
              <a:t>  2</a:t>
            </a:r>
            <a:r>
              <a:rPr lang="zh-CN" altLang="en-US" sz="2400" dirty="0" smtClean="0">
                <a:latin typeface="微软雅黑" pitchFamily="34" charset="-122"/>
                <a:ea typeface="微软雅黑" pitchFamily="34" charset="-122"/>
              </a:rPr>
              <a:t>、 </a:t>
            </a:r>
            <a:r>
              <a:rPr lang="zh-CN" altLang="en-US" sz="2400" b="1" dirty="0" smtClean="0">
                <a:latin typeface="微软雅黑" pitchFamily="34" charset="-122"/>
                <a:ea typeface="微软雅黑" pitchFamily="34" charset="-122"/>
              </a:rPr>
              <a:t>绑定对公客户与我行的长期合作</a:t>
            </a:r>
            <a:r>
              <a:rPr lang="zh-CN" altLang="en-US" sz="2400" dirty="0" smtClean="0">
                <a:latin typeface="微软雅黑" pitchFamily="34" charset="-122"/>
                <a:ea typeface="微软雅黑" pitchFamily="34" charset="-122"/>
              </a:rPr>
              <a:t>。公积金归集账户具有排他性，而且单位公积金缴交账户一旦开立，不会轻易改变，因此可以绑定该对公账户与我行的长期合作。</a:t>
            </a:r>
          </a:p>
          <a:p>
            <a:pPr>
              <a:buNone/>
            </a:pPr>
            <a:r>
              <a:rPr lang="en-US" altLang="zh-CN" sz="2400" dirty="0" smtClean="0">
                <a:latin typeface="微软雅黑" pitchFamily="34" charset="-122"/>
                <a:ea typeface="微软雅黑" pitchFamily="34" charset="-122"/>
              </a:rPr>
              <a:t>  </a:t>
            </a:r>
            <a:r>
              <a:rPr lang="en-US" altLang="zh-CN" sz="2400" dirty="0" smtClean="0">
                <a:latin typeface="微软雅黑" pitchFamily="34" charset="-122"/>
                <a:ea typeface="微软雅黑" pitchFamily="34" charset="-122"/>
              </a:rPr>
              <a:t>3</a:t>
            </a:r>
            <a:r>
              <a:rPr lang="zh-CN" altLang="en-US" sz="2400" dirty="0" smtClean="0">
                <a:latin typeface="微软雅黑" pitchFamily="34" charset="-122"/>
                <a:ea typeface="微软雅黑" pitchFamily="34" charset="-122"/>
              </a:rPr>
              <a:t>、 </a:t>
            </a:r>
            <a:r>
              <a:rPr lang="zh-CN" altLang="en-US" sz="2400" b="1" dirty="0" smtClean="0">
                <a:latin typeface="微软雅黑" pitchFamily="34" charset="-122"/>
                <a:ea typeface="微软雅黑" pitchFamily="34" charset="-122"/>
              </a:rPr>
              <a:t>公私联动。</a:t>
            </a:r>
            <a:r>
              <a:rPr lang="zh-CN" altLang="en-US" sz="2400" dirty="0" smtClean="0">
                <a:latin typeface="微软雅黑" pitchFamily="34" charset="-122"/>
                <a:ea typeface="微软雅黑" pitchFamily="34" charset="-122"/>
              </a:rPr>
              <a:t>单位在我行开立公积金缴交账户后，我行可以获取该单位员工的相关信息和收入信息，以此可以有针对性的开展个人业务营销，实现公私联动。</a:t>
            </a:r>
          </a:p>
          <a:p>
            <a:endParaRPr lang="zh-CN" altLang="en-US" sz="2400" dirty="0">
              <a:latin typeface="微软雅黑" pitchFamily="34" charset="-122"/>
              <a:ea typeface="微软雅黑" pitchFamily="34" charset="-122"/>
            </a:endParaRPr>
          </a:p>
        </p:txBody>
      </p:sp>
      <p:sp>
        <p:nvSpPr>
          <p:cNvPr id="4" name="等腰三角形 3">
            <a:extLst>
              <a:ext uri="{FF2B5EF4-FFF2-40B4-BE49-F238E27FC236}">
                <a16:creationId xmlns="" xmlns:a16="http://schemas.microsoft.com/office/drawing/2014/main" id="{8AF4A9DB-702F-4841-8E7C-1706825CF1D9}"/>
              </a:ext>
            </a:extLst>
          </p:cNvPr>
          <p:cNvSpPr/>
          <p:nvPr/>
        </p:nvSpPr>
        <p:spPr>
          <a:xfrm rot="10800000">
            <a:off x="4331368" y="0"/>
            <a:ext cx="3529263" cy="834189"/>
          </a:xfrm>
          <a:prstGeom prst="triangle">
            <a:avLst/>
          </a:prstGeom>
          <a:solidFill>
            <a:srgbClr val="C20F24"/>
          </a:solidFill>
          <a:ln>
            <a:solidFill>
              <a:srgbClr val="C20F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 name="图片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9812738" y="5915299"/>
            <a:ext cx="2147248" cy="724338"/>
          </a:xfrm>
          <a:prstGeom prst="rect">
            <a:avLst/>
          </a:prstGeom>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H" val="20160606155402"/>
  <p:tag name="MH_LIBRARY" val="GRAPHIC"/>
</p:tagLst>
</file>

<file path=ppt/tags/tag10.xml><?xml version="1.0" encoding="utf-8"?>
<p:tagLst xmlns:a="http://schemas.openxmlformats.org/drawingml/2006/main" xmlns:r="http://schemas.openxmlformats.org/officeDocument/2006/relationships" xmlns:p="http://schemas.openxmlformats.org/presentationml/2006/main">
  <p:tag name="MH" val="20160606155402"/>
  <p:tag name="MH_LIBRARY" val="GRAPHIC"/>
  <p:tag name="MH_ORDER" val="Rectangle 18"/>
</p:tagLst>
</file>

<file path=ppt/tags/tag11.xml><?xml version="1.0" encoding="utf-8"?>
<p:tagLst xmlns:a="http://schemas.openxmlformats.org/drawingml/2006/main" xmlns:r="http://schemas.openxmlformats.org/officeDocument/2006/relationships" xmlns:p="http://schemas.openxmlformats.org/presentationml/2006/main">
  <p:tag name="MH" val="20160606155402"/>
  <p:tag name="MH_LIBRARY" val="GRAPHIC"/>
  <p:tag name="MH_ORDER" val="文本框 1"/>
</p:tagLst>
</file>

<file path=ppt/tags/tag12.xml><?xml version="1.0" encoding="utf-8"?>
<p:tagLst xmlns:a="http://schemas.openxmlformats.org/drawingml/2006/main" xmlns:r="http://schemas.openxmlformats.org/officeDocument/2006/relationships" xmlns:p="http://schemas.openxmlformats.org/presentationml/2006/main">
  <p:tag name="MH" val="20160606155402"/>
  <p:tag name="MH_LIBRARY" val="GRAPHIC"/>
  <p:tag name="MH_ORDER" val="TextBox 6"/>
</p:tagLst>
</file>

<file path=ppt/tags/tag13.xml><?xml version="1.0" encoding="utf-8"?>
<p:tagLst xmlns:a="http://schemas.openxmlformats.org/drawingml/2006/main" xmlns:r="http://schemas.openxmlformats.org/officeDocument/2006/relationships" xmlns:p="http://schemas.openxmlformats.org/presentationml/2006/main">
  <p:tag name="MH" val="20160606155402"/>
  <p:tag name="MH_LIBRARY" val="GRAPHIC"/>
  <p:tag name="MH_ORDER" val="TextBox 19"/>
</p:tagLst>
</file>

<file path=ppt/tags/tag14.xml><?xml version="1.0" encoding="utf-8"?>
<p:tagLst xmlns:a="http://schemas.openxmlformats.org/drawingml/2006/main" xmlns:r="http://schemas.openxmlformats.org/officeDocument/2006/relationships" xmlns:p="http://schemas.openxmlformats.org/presentationml/2006/main">
  <p:tag name="MH" val="20160606155402"/>
  <p:tag name="MH_LIBRARY" val="GRAPHIC"/>
  <p:tag name="MH_ORDER" val="TextBox 6"/>
</p:tagLst>
</file>

<file path=ppt/tags/tag15.xml><?xml version="1.0" encoding="utf-8"?>
<p:tagLst xmlns:a="http://schemas.openxmlformats.org/drawingml/2006/main" xmlns:r="http://schemas.openxmlformats.org/officeDocument/2006/relationships" xmlns:p="http://schemas.openxmlformats.org/presentationml/2006/main">
  <p:tag name="MH" val="20160606155617"/>
  <p:tag name="MH_LIBRARY" val="GRAPHIC"/>
</p:tagLst>
</file>

<file path=ppt/tags/tag16.xml><?xml version="1.0" encoding="utf-8"?>
<p:tagLst xmlns:a="http://schemas.openxmlformats.org/drawingml/2006/main" xmlns:r="http://schemas.openxmlformats.org/officeDocument/2006/relationships" xmlns:p="http://schemas.openxmlformats.org/presentationml/2006/main">
  <p:tag name="MH" val="20160606155617"/>
  <p:tag name="MH_LIBRARY" val="GRAPHIC"/>
  <p:tag name="MH_ORDER" val="直接连接符 7"/>
</p:tagLst>
</file>

<file path=ppt/tags/tag17.xml><?xml version="1.0" encoding="utf-8"?>
<p:tagLst xmlns:a="http://schemas.openxmlformats.org/drawingml/2006/main" xmlns:r="http://schemas.openxmlformats.org/officeDocument/2006/relationships" xmlns:p="http://schemas.openxmlformats.org/presentationml/2006/main">
  <p:tag name="MH" val="20160606155617"/>
  <p:tag name="MH_LIBRARY" val="GRAPHIC"/>
  <p:tag name="MH_ORDER" val="直接连接符 8"/>
</p:tagLst>
</file>

<file path=ppt/tags/tag18.xml><?xml version="1.0" encoding="utf-8"?>
<p:tagLst xmlns:a="http://schemas.openxmlformats.org/drawingml/2006/main" xmlns:r="http://schemas.openxmlformats.org/officeDocument/2006/relationships" xmlns:p="http://schemas.openxmlformats.org/presentationml/2006/main">
  <p:tag name="MH" val="20160606155617"/>
  <p:tag name="MH_LIBRARY" val="GRAPHIC"/>
  <p:tag name="MH_ORDER" val="任意多边形 15"/>
</p:tagLst>
</file>

<file path=ppt/tags/tag19.xml><?xml version="1.0" encoding="utf-8"?>
<p:tagLst xmlns:a="http://schemas.openxmlformats.org/drawingml/2006/main" xmlns:r="http://schemas.openxmlformats.org/officeDocument/2006/relationships" xmlns:p="http://schemas.openxmlformats.org/presentationml/2006/main">
  <p:tag name="MH" val="20160606155617"/>
  <p:tag name="MH_LIBRARY" val="GRAPHIC"/>
  <p:tag name="MH_ORDER" val="TextBox 3"/>
</p:tagLst>
</file>

<file path=ppt/tags/tag2.xml><?xml version="1.0" encoding="utf-8"?>
<p:tagLst xmlns:a="http://schemas.openxmlformats.org/drawingml/2006/main" xmlns:r="http://schemas.openxmlformats.org/officeDocument/2006/relationships" xmlns:p="http://schemas.openxmlformats.org/presentationml/2006/main">
  <p:tag name="MH" val="20160606155402"/>
  <p:tag name="MH_LIBRARY" val="GRAPHIC"/>
  <p:tag name="MH_ORDER" val="椭圆 4"/>
</p:tagLst>
</file>

<file path=ppt/tags/tag20.xml><?xml version="1.0" encoding="utf-8"?>
<p:tagLst xmlns:a="http://schemas.openxmlformats.org/drawingml/2006/main" xmlns:r="http://schemas.openxmlformats.org/officeDocument/2006/relationships" xmlns:p="http://schemas.openxmlformats.org/presentationml/2006/main">
  <p:tag name="MH" val="20160606155617"/>
  <p:tag name="MH_LIBRARY" val="GRAPHIC"/>
</p:tagLst>
</file>

<file path=ppt/tags/tag21.xml><?xml version="1.0" encoding="utf-8"?>
<p:tagLst xmlns:a="http://schemas.openxmlformats.org/drawingml/2006/main" xmlns:r="http://schemas.openxmlformats.org/officeDocument/2006/relationships" xmlns:p="http://schemas.openxmlformats.org/presentationml/2006/main">
  <p:tag name="MH" val="20160606155617"/>
  <p:tag name="MH_LIBRARY" val="GRAPHIC"/>
  <p:tag name="MH_ORDER" val="直接连接符 7"/>
</p:tagLst>
</file>

<file path=ppt/tags/tag22.xml><?xml version="1.0" encoding="utf-8"?>
<p:tagLst xmlns:a="http://schemas.openxmlformats.org/drawingml/2006/main" xmlns:r="http://schemas.openxmlformats.org/officeDocument/2006/relationships" xmlns:p="http://schemas.openxmlformats.org/presentationml/2006/main">
  <p:tag name="MH" val="20160606155617"/>
  <p:tag name="MH_LIBRARY" val="GRAPHIC"/>
  <p:tag name="MH_ORDER" val="直接连接符 8"/>
</p:tagLst>
</file>

<file path=ppt/tags/tag23.xml><?xml version="1.0" encoding="utf-8"?>
<p:tagLst xmlns:a="http://schemas.openxmlformats.org/drawingml/2006/main" xmlns:r="http://schemas.openxmlformats.org/officeDocument/2006/relationships" xmlns:p="http://schemas.openxmlformats.org/presentationml/2006/main">
  <p:tag name="MH" val="20160606155617"/>
  <p:tag name="MH_LIBRARY" val="GRAPHIC"/>
  <p:tag name="MH_ORDER" val="任意多边形 15"/>
</p:tagLst>
</file>

<file path=ppt/tags/tag24.xml><?xml version="1.0" encoding="utf-8"?>
<p:tagLst xmlns:a="http://schemas.openxmlformats.org/drawingml/2006/main" xmlns:r="http://schemas.openxmlformats.org/officeDocument/2006/relationships" xmlns:p="http://schemas.openxmlformats.org/presentationml/2006/main">
  <p:tag name="MH" val="20160606155617"/>
  <p:tag name="MH_LIBRARY" val="GRAPHIC"/>
  <p:tag name="MH_ORDER" val="TextBox 3"/>
</p:tagLst>
</file>

<file path=ppt/tags/tag25.xml><?xml version="1.0" encoding="utf-8"?>
<p:tagLst xmlns:a="http://schemas.openxmlformats.org/drawingml/2006/main" xmlns:r="http://schemas.openxmlformats.org/officeDocument/2006/relationships" xmlns:p="http://schemas.openxmlformats.org/presentationml/2006/main">
  <p:tag name="MH" val="20160606155617"/>
  <p:tag name="MH_LIBRARY" val="GRAPHIC"/>
</p:tagLst>
</file>

<file path=ppt/tags/tag26.xml><?xml version="1.0" encoding="utf-8"?>
<p:tagLst xmlns:a="http://schemas.openxmlformats.org/drawingml/2006/main" xmlns:r="http://schemas.openxmlformats.org/officeDocument/2006/relationships" xmlns:p="http://schemas.openxmlformats.org/presentationml/2006/main">
  <p:tag name="MH" val="20160606155617"/>
  <p:tag name="MH_LIBRARY" val="GRAPHIC"/>
  <p:tag name="MH_ORDER" val="直接连接符 7"/>
</p:tagLst>
</file>

<file path=ppt/tags/tag27.xml><?xml version="1.0" encoding="utf-8"?>
<p:tagLst xmlns:a="http://schemas.openxmlformats.org/drawingml/2006/main" xmlns:r="http://schemas.openxmlformats.org/officeDocument/2006/relationships" xmlns:p="http://schemas.openxmlformats.org/presentationml/2006/main">
  <p:tag name="MH" val="20160606155617"/>
  <p:tag name="MH_LIBRARY" val="GRAPHIC"/>
  <p:tag name="MH_ORDER" val="直接连接符 8"/>
</p:tagLst>
</file>

<file path=ppt/tags/tag28.xml><?xml version="1.0" encoding="utf-8"?>
<p:tagLst xmlns:a="http://schemas.openxmlformats.org/drawingml/2006/main" xmlns:r="http://schemas.openxmlformats.org/officeDocument/2006/relationships" xmlns:p="http://schemas.openxmlformats.org/presentationml/2006/main">
  <p:tag name="MH" val="20160606155617"/>
  <p:tag name="MH_LIBRARY" val="GRAPHIC"/>
  <p:tag name="MH_ORDER" val="任意多边形 15"/>
</p:tagLst>
</file>

<file path=ppt/tags/tag29.xml><?xml version="1.0" encoding="utf-8"?>
<p:tagLst xmlns:a="http://schemas.openxmlformats.org/drawingml/2006/main" xmlns:r="http://schemas.openxmlformats.org/officeDocument/2006/relationships" xmlns:p="http://schemas.openxmlformats.org/presentationml/2006/main">
  <p:tag name="MH" val="20160606155617"/>
  <p:tag name="MH_LIBRARY" val="GRAPHIC"/>
  <p:tag name="MH_ORDER" val="TextBox 3"/>
</p:tagLst>
</file>

<file path=ppt/tags/tag3.xml><?xml version="1.0" encoding="utf-8"?>
<p:tagLst xmlns:a="http://schemas.openxmlformats.org/drawingml/2006/main" xmlns:r="http://schemas.openxmlformats.org/officeDocument/2006/relationships" xmlns:p="http://schemas.openxmlformats.org/presentationml/2006/main">
  <p:tag name="MH" val="20160606155402"/>
  <p:tag name="MH_LIBRARY" val="GRAPHIC"/>
  <p:tag name="MH_ORDER" val="Oval 7"/>
</p:tagLst>
</file>

<file path=ppt/tags/tag4.xml><?xml version="1.0" encoding="utf-8"?>
<p:tagLst xmlns:a="http://schemas.openxmlformats.org/drawingml/2006/main" xmlns:r="http://schemas.openxmlformats.org/officeDocument/2006/relationships" xmlns:p="http://schemas.openxmlformats.org/presentationml/2006/main">
  <p:tag name="MH" val="20160606155402"/>
  <p:tag name="MH_LIBRARY" val="GRAPHIC"/>
  <p:tag name="MH_ORDER" val="Rectangle 8"/>
</p:tagLst>
</file>

<file path=ppt/tags/tag5.xml><?xml version="1.0" encoding="utf-8"?>
<p:tagLst xmlns:a="http://schemas.openxmlformats.org/drawingml/2006/main" xmlns:r="http://schemas.openxmlformats.org/officeDocument/2006/relationships" xmlns:p="http://schemas.openxmlformats.org/presentationml/2006/main">
  <p:tag name="MH" val="20160606155402"/>
  <p:tag name="MH_LIBRARY" val="GRAPHIC"/>
  <p:tag name="MH_ORDER" val="椭圆 4"/>
</p:tagLst>
</file>

<file path=ppt/tags/tag6.xml><?xml version="1.0" encoding="utf-8"?>
<p:tagLst xmlns:a="http://schemas.openxmlformats.org/drawingml/2006/main" xmlns:r="http://schemas.openxmlformats.org/officeDocument/2006/relationships" xmlns:p="http://schemas.openxmlformats.org/presentationml/2006/main">
  <p:tag name="MH" val="20160606155402"/>
  <p:tag name="MH_LIBRARY" val="GRAPHIC"/>
  <p:tag name="MH_ORDER" val="Oval 12"/>
</p:tagLst>
</file>

<file path=ppt/tags/tag7.xml><?xml version="1.0" encoding="utf-8"?>
<p:tagLst xmlns:a="http://schemas.openxmlformats.org/drawingml/2006/main" xmlns:r="http://schemas.openxmlformats.org/officeDocument/2006/relationships" xmlns:p="http://schemas.openxmlformats.org/presentationml/2006/main">
  <p:tag name="MH" val="20160606155402"/>
  <p:tag name="MH_LIBRARY" val="GRAPHIC"/>
  <p:tag name="MH_ORDER" val="Rectangle 13"/>
</p:tagLst>
</file>

<file path=ppt/tags/tag8.xml><?xml version="1.0" encoding="utf-8"?>
<p:tagLst xmlns:a="http://schemas.openxmlformats.org/drawingml/2006/main" xmlns:r="http://schemas.openxmlformats.org/officeDocument/2006/relationships" xmlns:p="http://schemas.openxmlformats.org/presentationml/2006/main">
  <p:tag name="MH" val="20160606155402"/>
  <p:tag name="MH_LIBRARY" val="GRAPHIC"/>
  <p:tag name="MH_ORDER" val="椭圆 4"/>
</p:tagLst>
</file>

<file path=ppt/tags/tag9.xml><?xml version="1.0" encoding="utf-8"?>
<p:tagLst xmlns:a="http://schemas.openxmlformats.org/drawingml/2006/main" xmlns:r="http://schemas.openxmlformats.org/officeDocument/2006/relationships" xmlns:p="http://schemas.openxmlformats.org/presentationml/2006/main">
  <p:tag name="MH" val="20160606155402"/>
  <p:tag name="MH_LIBRARY" val="GRAPHIC"/>
  <p:tag name="MH_ORDER" val="Oval 17"/>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6683</TotalTime>
  <Words>954</Words>
  <Application>Microsoft Office PowerPoint</Application>
  <PresentationFormat>自定义</PresentationFormat>
  <Paragraphs>62</Paragraphs>
  <Slides>13</Slides>
  <Notes>5</Notes>
  <HiddenSlides>0</HiddenSlides>
  <MMClips>0</MMClips>
  <ScaleCrop>false</ScaleCrop>
  <HeadingPairs>
    <vt:vector size="4" baseType="variant">
      <vt:variant>
        <vt:lpstr>主题</vt:lpstr>
      </vt:variant>
      <vt:variant>
        <vt:i4>1</vt:i4>
      </vt:variant>
      <vt:variant>
        <vt:lpstr>幻灯片标题</vt:lpstr>
      </vt:variant>
      <vt:variant>
        <vt:i4>13</vt:i4>
      </vt:variant>
    </vt:vector>
  </HeadingPairs>
  <TitlesOfParts>
    <vt:vector size="14" baseType="lpstr">
      <vt:lpstr>Office 主题​​</vt:lpstr>
      <vt:lpstr>幻灯片 1</vt:lpstr>
      <vt:lpstr>幻灯片 2</vt:lpstr>
      <vt:lpstr>幻灯片 3</vt:lpstr>
      <vt:lpstr>中信银行简介</vt:lpstr>
      <vt:lpstr>中信银行十堰分行简介</vt:lpstr>
      <vt:lpstr>幻灯片 6</vt:lpstr>
      <vt:lpstr>对缴纳企业的意义</vt:lpstr>
      <vt:lpstr>对员工个人的意义</vt:lpstr>
      <vt:lpstr>对商业银行的意义</vt:lpstr>
      <vt:lpstr>幻灯片 10</vt:lpstr>
      <vt:lpstr>我们的成果</vt:lpstr>
      <vt:lpstr>十堰分行2018年公积金业务的措施</vt:lpstr>
      <vt:lpstr>幻灯片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lenovo</dc:creator>
  <cp:lastModifiedBy>章豪</cp:lastModifiedBy>
  <cp:revision>322</cp:revision>
  <dcterms:created xsi:type="dcterms:W3CDTF">2017-07-09T14:00:48Z</dcterms:created>
  <dcterms:modified xsi:type="dcterms:W3CDTF">2018-04-25T03:16:30Z</dcterms:modified>
</cp:coreProperties>
</file>